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25" r:id="rId2"/>
    <p:sldId id="432" r:id="rId3"/>
    <p:sldId id="496" r:id="rId4"/>
    <p:sldId id="576" r:id="rId5"/>
    <p:sldId id="575" r:id="rId6"/>
    <p:sldId id="574" r:id="rId7"/>
    <p:sldId id="578" r:id="rId8"/>
    <p:sldId id="577" r:id="rId9"/>
    <p:sldId id="580" r:id="rId10"/>
    <p:sldId id="538" r:id="rId11"/>
    <p:sldId id="579" r:id="rId12"/>
    <p:sldId id="581" r:id="rId13"/>
    <p:sldId id="582" r:id="rId14"/>
    <p:sldId id="45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5E9"/>
    <a:srgbClr val="F2F2F2"/>
    <a:srgbClr val="45C8DC"/>
    <a:srgbClr val="000000"/>
    <a:srgbClr val="262A33"/>
    <a:srgbClr val="333F50"/>
    <a:srgbClr val="BDC1CB"/>
    <a:srgbClr val="FBC096"/>
    <a:srgbClr val="8D87B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647501" y="4328316"/>
            <a:ext cx="1454992" cy="504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36000" y="4843033"/>
            <a:ext cx="1260000" cy="676925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5999" y="4339861"/>
            <a:ext cx="1685365" cy="525433"/>
          </a:xfrm>
          <a:prstGeom prst="rect">
            <a:avLst/>
          </a:pr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6000" y="4865294"/>
            <a:ext cx="1864660" cy="65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2018156032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이의환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23932" y="1528397"/>
            <a:ext cx="5518159" cy="242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성장하라</a:t>
            </a:r>
            <a:r>
              <a:rPr lang="en-US" altLang="ko-KR" sz="54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야구소년</a:t>
            </a:r>
            <a:endParaRPr lang="en-US" altLang="ko-KR" sz="6600" b="1" i="1" kern="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60660" y="4865294"/>
            <a:ext cx="4231340" cy="65466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655858" y="4339861"/>
            <a:ext cx="4536141" cy="525433"/>
          </a:xfrm>
          <a:prstGeom prst="rect">
            <a:avLst/>
          </a:prstGeom>
          <a:gradFill flip="none" rotWithShape="1">
            <a:gsLst>
              <a:gs pos="0">
                <a:srgbClr val="BDC1C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B1771F-C0CE-2A9A-E767-B08028D44178}"/>
              </a:ext>
            </a:extLst>
          </p:cNvPr>
          <p:cNvSpPr/>
          <p:nvPr/>
        </p:nvSpPr>
        <p:spPr>
          <a:xfrm>
            <a:off x="4731391" y="4454553"/>
            <a:ext cx="1351621" cy="410741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0791D6-A440-362E-93E2-23C578F7BFF1}"/>
              </a:ext>
            </a:extLst>
          </p:cNvPr>
          <p:cNvSpPr/>
          <p:nvPr/>
        </p:nvSpPr>
        <p:spPr>
          <a:xfrm>
            <a:off x="-6494" y="4339861"/>
            <a:ext cx="4836000" cy="526261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754BFD-AC52-C751-6EBF-408E80D863B4}"/>
              </a:ext>
            </a:extLst>
          </p:cNvPr>
          <p:cNvSpPr/>
          <p:nvPr/>
        </p:nvSpPr>
        <p:spPr>
          <a:xfrm>
            <a:off x="-6495" y="4865295"/>
            <a:ext cx="4940609" cy="654663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그 외 계획</a:t>
            </a:r>
            <a:r>
              <a:rPr lang="en-US" altLang="ko-KR" sz="2000" i="1" kern="0" dirty="0">
                <a:solidFill>
                  <a:prstClr val="white"/>
                </a:solidFill>
              </a:rPr>
              <a:t>. </a:t>
            </a:r>
            <a:r>
              <a:rPr lang="ko-KR" altLang="en-US" sz="2000" i="1" kern="0" dirty="0">
                <a:solidFill>
                  <a:prstClr val="white"/>
                </a:solidFill>
              </a:rPr>
              <a:t>알고리즘 기획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B9A6C-7D11-C758-B37B-4070F9555027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4) </a:t>
            </a:r>
            <a:r>
              <a:rPr lang="ko-KR" altLang="en-US" sz="3600" b="1" i="1" dirty="0"/>
              <a:t>그 외 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E8B49-738B-C637-531B-A3D94E0D20F3}"/>
              </a:ext>
            </a:extLst>
          </p:cNvPr>
          <p:cNvSpPr txBox="1"/>
          <p:nvPr/>
        </p:nvSpPr>
        <p:spPr>
          <a:xfrm>
            <a:off x="902270" y="4843720"/>
            <a:ext cx="7801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던질 수 있는 공의 범위를 알려주는 </a:t>
            </a:r>
            <a:r>
              <a:rPr lang="en-US" altLang="ko-KR" dirty="0" err="1"/>
              <a:t>ThrowBox</a:t>
            </a:r>
            <a:r>
              <a:rPr lang="ko-KR" altLang="en-US" dirty="0"/>
              <a:t>가 생성된다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2) </a:t>
            </a:r>
            <a:r>
              <a:rPr lang="en-US" altLang="ko-KR" dirty="0" err="1"/>
              <a:t>ThrowBox</a:t>
            </a:r>
            <a:r>
              <a:rPr lang="en-US" altLang="ko-KR" dirty="0"/>
              <a:t> </a:t>
            </a:r>
            <a:r>
              <a:rPr lang="ko-KR" altLang="en-US" dirty="0"/>
              <a:t>내에서 던질 공의 위치를 마우스로 선택한다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3) </a:t>
            </a:r>
            <a:r>
              <a:rPr lang="ko-KR" altLang="en-US" dirty="0"/>
              <a:t>던질 공의 위치를 선택과 동시에 투수가 </a:t>
            </a:r>
            <a:r>
              <a:rPr lang="ko-KR" altLang="en-US" dirty="0" err="1"/>
              <a:t>구종을</a:t>
            </a:r>
            <a:r>
              <a:rPr lang="ko-KR" altLang="en-US" dirty="0"/>
              <a:t>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4) </a:t>
            </a:r>
            <a:r>
              <a:rPr lang="ko-KR" altLang="en-US" dirty="0"/>
              <a:t>던질 공의 파워를 결정할 게이지를 스페이스바 키를 눌러 설정한다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5) </a:t>
            </a:r>
            <a:r>
              <a:rPr lang="ko-KR" altLang="en-US" dirty="0"/>
              <a:t>설정된 공의 위치</a:t>
            </a:r>
            <a:r>
              <a:rPr lang="en-US" altLang="ko-KR" dirty="0"/>
              <a:t>, </a:t>
            </a:r>
            <a:r>
              <a:rPr lang="ko-KR" altLang="en-US" dirty="0" err="1"/>
              <a:t>구종</a:t>
            </a:r>
            <a:r>
              <a:rPr lang="en-US" altLang="ko-KR" dirty="0"/>
              <a:t>, </a:t>
            </a:r>
            <a:r>
              <a:rPr lang="ko-KR" altLang="en-US" dirty="0"/>
              <a:t>파워로 애니메이션이 시작된다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E08C9-C203-A2C7-E4D8-979C075EB3C3}"/>
              </a:ext>
            </a:extLst>
          </p:cNvPr>
          <p:cNvSpPr txBox="1"/>
          <p:nvPr/>
        </p:nvSpPr>
        <p:spPr>
          <a:xfrm>
            <a:off x="914400" y="428440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투수 플레이 알고리즘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78FA7D-C34A-D061-FB04-1DC71B655AD3}"/>
              </a:ext>
            </a:extLst>
          </p:cNvPr>
          <p:cNvSpPr/>
          <p:nvPr/>
        </p:nvSpPr>
        <p:spPr>
          <a:xfrm>
            <a:off x="874080" y="2088860"/>
            <a:ext cx="1501629" cy="1340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DA6BA9-45D3-5B84-55BA-A1356970CFA0}"/>
              </a:ext>
            </a:extLst>
          </p:cNvPr>
          <p:cNvSpPr/>
          <p:nvPr/>
        </p:nvSpPr>
        <p:spPr>
          <a:xfrm>
            <a:off x="3059177" y="2088859"/>
            <a:ext cx="1501629" cy="1340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A3326A8-1CDC-FA7F-F021-02D140C89C24}"/>
              </a:ext>
            </a:extLst>
          </p:cNvPr>
          <p:cNvSpPr/>
          <p:nvPr/>
        </p:nvSpPr>
        <p:spPr>
          <a:xfrm>
            <a:off x="4233636" y="2748140"/>
            <a:ext cx="327170" cy="32717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C6CBD77-1C0F-7678-CF60-9408530B1F75}"/>
              </a:ext>
            </a:extLst>
          </p:cNvPr>
          <p:cNvCxnSpPr/>
          <p:nvPr/>
        </p:nvCxnSpPr>
        <p:spPr>
          <a:xfrm>
            <a:off x="2577045" y="2748140"/>
            <a:ext cx="2684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FA46E4-E07D-4507-3249-06DA6746A7DA}"/>
              </a:ext>
            </a:extLst>
          </p:cNvPr>
          <p:cNvCxnSpPr/>
          <p:nvPr/>
        </p:nvCxnSpPr>
        <p:spPr>
          <a:xfrm>
            <a:off x="4893805" y="2758929"/>
            <a:ext cx="2684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0DF67E2-54A3-7560-88AC-2313982DC95B}"/>
              </a:ext>
            </a:extLst>
          </p:cNvPr>
          <p:cNvSpPr/>
          <p:nvPr/>
        </p:nvSpPr>
        <p:spPr>
          <a:xfrm>
            <a:off x="5999537" y="1415240"/>
            <a:ext cx="690694" cy="586375"/>
          </a:xfrm>
          <a:prstGeom prst="ellips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Fast</a:t>
            </a:r>
            <a:endParaRPr lang="ko-KR" altLang="en-US" sz="1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25F8562-1454-5E4E-77CC-7EC3A1641741}"/>
              </a:ext>
            </a:extLst>
          </p:cNvPr>
          <p:cNvSpPr/>
          <p:nvPr/>
        </p:nvSpPr>
        <p:spPr>
          <a:xfrm>
            <a:off x="6940502" y="1873268"/>
            <a:ext cx="690694" cy="586375"/>
          </a:xfrm>
          <a:prstGeom prst="ellips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Curve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F75CB8-130D-4C8E-31CC-FF74965D083F}"/>
              </a:ext>
            </a:extLst>
          </p:cNvPr>
          <p:cNvSpPr/>
          <p:nvPr/>
        </p:nvSpPr>
        <p:spPr>
          <a:xfrm>
            <a:off x="6754545" y="2898196"/>
            <a:ext cx="690694" cy="586375"/>
          </a:xfrm>
          <a:prstGeom prst="ellips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Fork</a:t>
            </a:r>
            <a:endParaRPr lang="ko-KR" altLang="en-US" sz="900" dirty="0"/>
          </a:p>
        </p:txBody>
      </p:sp>
      <p:pic>
        <p:nvPicPr>
          <p:cNvPr id="20" name="그래픽 19" descr="남자 단색으로 채워진">
            <a:extLst>
              <a:ext uri="{FF2B5EF4-FFF2-40B4-BE49-F238E27FC236}">
                <a16:creationId xmlns:a16="http://schemas.microsoft.com/office/drawing/2014/main" id="{F4C4D978-A220-BB2D-F5E9-1589DA1E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474" y="2243999"/>
            <a:ext cx="914400" cy="9144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78EE31-7758-2F46-4692-BEE5CA45F7AF}"/>
              </a:ext>
            </a:extLst>
          </p:cNvPr>
          <p:cNvSpPr/>
          <p:nvPr/>
        </p:nvSpPr>
        <p:spPr>
          <a:xfrm>
            <a:off x="5940804" y="2997483"/>
            <a:ext cx="67391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E3BC00-FD73-E17A-066B-7F749DC958FE}"/>
              </a:ext>
            </a:extLst>
          </p:cNvPr>
          <p:cNvSpPr/>
          <p:nvPr/>
        </p:nvSpPr>
        <p:spPr>
          <a:xfrm>
            <a:off x="6435755" y="3348185"/>
            <a:ext cx="210423" cy="19550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7D3EB88-A537-0E96-BD2C-A6E6A3D628DF}"/>
              </a:ext>
            </a:extLst>
          </p:cNvPr>
          <p:cNvCxnSpPr/>
          <p:nvPr/>
        </p:nvCxnSpPr>
        <p:spPr>
          <a:xfrm>
            <a:off x="7948796" y="2725722"/>
            <a:ext cx="2684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남자 단색으로 채워진">
            <a:extLst>
              <a:ext uri="{FF2B5EF4-FFF2-40B4-BE49-F238E27FC236}">
                <a16:creationId xmlns:a16="http://schemas.microsoft.com/office/drawing/2014/main" id="{B3104254-9262-DE41-3315-2D8C557A1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791" y="2239604"/>
            <a:ext cx="914400" cy="914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DBC5CD-1E9D-3C73-AFFA-BC1A1DA5FF89}"/>
              </a:ext>
            </a:extLst>
          </p:cNvPr>
          <p:cNvSpPr/>
          <p:nvPr/>
        </p:nvSpPr>
        <p:spPr>
          <a:xfrm>
            <a:off x="8855993" y="2938364"/>
            <a:ext cx="67391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452FED5-80E7-34BC-94A4-224A9F91AAFE}"/>
              </a:ext>
            </a:extLst>
          </p:cNvPr>
          <p:cNvSpPr/>
          <p:nvPr/>
        </p:nvSpPr>
        <p:spPr>
          <a:xfrm>
            <a:off x="9350944" y="3289066"/>
            <a:ext cx="210423" cy="19550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842944-4DD2-01ED-8BCF-DF59F081980C}"/>
              </a:ext>
            </a:extLst>
          </p:cNvPr>
          <p:cNvSpPr/>
          <p:nvPr/>
        </p:nvSpPr>
        <p:spPr>
          <a:xfrm>
            <a:off x="9847384" y="2170402"/>
            <a:ext cx="136089" cy="739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39603C-1153-3D9D-D511-7F42385C0C24}"/>
              </a:ext>
            </a:extLst>
          </p:cNvPr>
          <p:cNvSpPr/>
          <p:nvPr/>
        </p:nvSpPr>
        <p:spPr>
          <a:xfrm>
            <a:off x="9847385" y="2705778"/>
            <a:ext cx="136804" cy="7390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94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그 외 계획</a:t>
            </a:r>
            <a:r>
              <a:rPr lang="en-US" altLang="ko-KR" sz="2000" i="1" kern="0" dirty="0">
                <a:solidFill>
                  <a:prstClr val="white"/>
                </a:solidFill>
              </a:rPr>
              <a:t>. </a:t>
            </a:r>
            <a:r>
              <a:rPr lang="ko-KR" altLang="en-US" sz="2000" i="1" kern="0" dirty="0">
                <a:solidFill>
                  <a:prstClr val="white"/>
                </a:solidFill>
              </a:rPr>
              <a:t>알고리즘 기획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B9A6C-7D11-C758-B37B-4070F9555027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4) </a:t>
            </a:r>
            <a:r>
              <a:rPr lang="ko-KR" altLang="en-US" sz="3600" b="1" i="1" dirty="0"/>
              <a:t>그 외 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E8B49-738B-C637-531B-A3D94E0D20F3}"/>
              </a:ext>
            </a:extLst>
          </p:cNvPr>
          <p:cNvSpPr txBox="1"/>
          <p:nvPr/>
        </p:nvSpPr>
        <p:spPr>
          <a:xfrm>
            <a:off x="902270" y="4843720"/>
            <a:ext cx="7801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투수가 던진 공의 위치에서 리듬 박자가 생성된다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2) </a:t>
            </a:r>
            <a:r>
              <a:rPr lang="ko-KR" altLang="en-US" dirty="0"/>
              <a:t>눌러 생성된 리듬 박제에 맞게 </a:t>
            </a:r>
            <a:r>
              <a:rPr lang="en-US" altLang="ko-KR" dirty="0"/>
              <a:t>SPACE </a:t>
            </a:r>
            <a:r>
              <a:rPr lang="ko-KR" altLang="en-US" dirty="0"/>
              <a:t>키를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3) SPACE</a:t>
            </a:r>
            <a:r>
              <a:rPr lang="ko-KR" altLang="en-US" dirty="0"/>
              <a:t> 누른 타이밍과 박자 리듬의 </a:t>
            </a:r>
            <a:r>
              <a:rPr lang="en-US" altLang="ko-KR" dirty="0"/>
              <a:t>offset</a:t>
            </a:r>
            <a:r>
              <a:rPr lang="ko-KR" altLang="en-US" dirty="0"/>
              <a:t>을 구한다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4) </a:t>
            </a:r>
            <a:r>
              <a:rPr lang="ko-KR" altLang="en-US" dirty="0"/>
              <a:t>구해진 </a:t>
            </a:r>
            <a:r>
              <a:rPr lang="en-US" altLang="ko-KR" dirty="0"/>
              <a:t>offset</a:t>
            </a:r>
            <a:r>
              <a:rPr lang="ko-KR" altLang="en-US" dirty="0"/>
              <a:t>에 따라 스트라이크</a:t>
            </a:r>
            <a:r>
              <a:rPr lang="en-US" altLang="ko-KR" dirty="0"/>
              <a:t>/</a:t>
            </a:r>
            <a:r>
              <a:rPr lang="ko-KR" altLang="en-US" dirty="0"/>
              <a:t>파울</a:t>
            </a:r>
            <a:r>
              <a:rPr lang="en-US" altLang="ko-KR" dirty="0"/>
              <a:t>/</a:t>
            </a:r>
            <a:r>
              <a:rPr lang="ko-KR" altLang="en-US" dirty="0"/>
              <a:t>안타</a:t>
            </a:r>
            <a:r>
              <a:rPr lang="en-US" altLang="ko-KR" dirty="0"/>
              <a:t>/</a:t>
            </a:r>
            <a:r>
              <a:rPr lang="ko-KR" altLang="en-US" dirty="0"/>
              <a:t>홈런이 결정된다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5) </a:t>
            </a:r>
            <a:r>
              <a:rPr lang="ko-KR" altLang="en-US" dirty="0"/>
              <a:t>결정된 상황에 따라 애니메이션을 진행한다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E08C9-C203-A2C7-E4D8-979C075EB3C3}"/>
              </a:ext>
            </a:extLst>
          </p:cNvPr>
          <p:cNvSpPr txBox="1"/>
          <p:nvPr/>
        </p:nvSpPr>
        <p:spPr>
          <a:xfrm>
            <a:off x="914400" y="428440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타자 플레이 알고리즘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78FA7D-C34A-D061-FB04-1DC71B655AD3}"/>
              </a:ext>
            </a:extLst>
          </p:cNvPr>
          <p:cNvSpPr/>
          <p:nvPr/>
        </p:nvSpPr>
        <p:spPr>
          <a:xfrm>
            <a:off x="874080" y="2088860"/>
            <a:ext cx="1501629" cy="1340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DA6BA9-45D3-5B84-55BA-A1356970CFA0}"/>
              </a:ext>
            </a:extLst>
          </p:cNvPr>
          <p:cNvSpPr/>
          <p:nvPr/>
        </p:nvSpPr>
        <p:spPr>
          <a:xfrm>
            <a:off x="3059177" y="2088859"/>
            <a:ext cx="1501629" cy="1340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C6CBD77-1C0F-7678-CF60-9408530B1F75}"/>
              </a:ext>
            </a:extLst>
          </p:cNvPr>
          <p:cNvCxnSpPr/>
          <p:nvPr/>
        </p:nvCxnSpPr>
        <p:spPr>
          <a:xfrm>
            <a:off x="2577045" y="2748140"/>
            <a:ext cx="2684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FA46E4-E07D-4507-3249-06DA6746A7DA}"/>
              </a:ext>
            </a:extLst>
          </p:cNvPr>
          <p:cNvCxnSpPr/>
          <p:nvPr/>
        </p:nvCxnSpPr>
        <p:spPr>
          <a:xfrm>
            <a:off x="4893805" y="2758929"/>
            <a:ext cx="2684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78EE31-7758-2F46-4692-BEE5CA45F7AF}"/>
              </a:ext>
            </a:extLst>
          </p:cNvPr>
          <p:cNvSpPr/>
          <p:nvPr/>
        </p:nvSpPr>
        <p:spPr>
          <a:xfrm>
            <a:off x="6325620" y="2877379"/>
            <a:ext cx="483070" cy="47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E3BC00-FD73-E17A-066B-7F749DC958FE}"/>
              </a:ext>
            </a:extLst>
          </p:cNvPr>
          <p:cNvSpPr/>
          <p:nvPr/>
        </p:nvSpPr>
        <p:spPr>
          <a:xfrm>
            <a:off x="6687452" y="3115584"/>
            <a:ext cx="172354" cy="15159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7D3EB88-A537-0E96-BD2C-A6E6A3D628DF}"/>
              </a:ext>
            </a:extLst>
          </p:cNvPr>
          <p:cNvCxnSpPr/>
          <p:nvPr/>
        </p:nvCxnSpPr>
        <p:spPr>
          <a:xfrm>
            <a:off x="7218954" y="2771696"/>
            <a:ext cx="2684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EE322BBC-E1C5-80EB-CD18-FD4EEF31A6C3}"/>
              </a:ext>
            </a:extLst>
          </p:cNvPr>
          <p:cNvSpPr/>
          <p:nvPr/>
        </p:nvSpPr>
        <p:spPr>
          <a:xfrm>
            <a:off x="2043693" y="2774778"/>
            <a:ext cx="327170" cy="32717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88F0D8D-69CE-C805-B3FE-DEC7A50E285B}"/>
              </a:ext>
            </a:extLst>
          </p:cNvPr>
          <p:cNvSpPr/>
          <p:nvPr/>
        </p:nvSpPr>
        <p:spPr>
          <a:xfrm>
            <a:off x="1948466" y="2668648"/>
            <a:ext cx="527419" cy="55147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90A02A8-D38B-CADD-6CC5-3A54F982A070}"/>
              </a:ext>
            </a:extLst>
          </p:cNvPr>
          <p:cNvSpPr/>
          <p:nvPr/>
        </p:nvSpPr>
        <p:spPr>
          <a:xfrm>
            <a:off x="4259881" y="2771696"/>
            <a:ext cx="327170" cy="32717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839572-A841-2766-4172-F26260DC1334}"/>
              </a:ext>
            </a:extLst>
          </p:cNvPr>
          <p:cNvSpPr/>
          <p:nvPr/>
        </p:nvSpPr>
        <p:spPr>
          <a:xfrm>
            <a:off x="4258318" y="2754507"/>
            <a:ext cx="353820" cy="36154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DA2A0-3EDB-A945-26BF-50B6E996DE8D}"/>
              </a:ext>
            </a:extLst>
          </p:cNvPr>
          <p:cNvSpPr txBox="1"/>
          <p:nvPr/>
        </p:nvSpPr>
        <p:spPr>
          <a:xfrm>
            <a:off x="3427808" y="3499783"/>
            <a:ext cx="83051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SPACE</a:t>
            </a:r>
            <a:endParaRPr lang="ko-KR" altLang="en-US" dirty="0"/>
          </a:p>
        </p:txBody>
      </p:sp>
      <p:pic>
        <p:nvPicPr>
          <p:cNvPr id="30" name="그래픽 29" descr="야구 단색으로 채워진">
            <a:extLst>
              <a:ext uri="{FF2B5EF4-FFF2-40B4-BE49-F238E27FC236}">
                <a16:creationId xmlns:a16="http://schemas.microsoft.com/office/drawing/2014/main" id="{9A2280AF-2428-8072-6C51-2396F11B0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8289" y="2459643"/>
            <a:ext cx="1276862" cy="1276862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DF41D77E-67BE-D6D0-5B27-C3CD01690C94}"/>
              </a:ext>
            </a:extLst>
          </p:cNvPr>
          <p:cNvSpPr/>
          <p:nvPr/>
        </p:nvSpPr>
        <p:spPr>
          <a:xfrm>
            <a:off x="6699527" y="3101996"/>
            <a:ext cx="178601" cy="17877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4E71B8-E8FD-7080-1EA2-1DBE2BB4AC31}"/>
              </a:ext>
            </a:extLst>
          </p:cNvPr>
          <p:cNvSpPr/>
          <p:nvPr/>
        </p:nvSpPr>
        <p:spPr>
          <a:xfrm>
            <a:off x="8863824" y="2906119"/>
            <a:ext cx="483070" cy="47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74B88DD-08A4-EF19-DC1C-67401EA32AF8}"/>
              </a:ext>
            </a:extLst>
          </p:cNvPr>
          <p:cNvSpPr/>
          <p:nvPr/>
        </p:nvSpPr>
        <p:spPr>
          <a:xfrm>
            <a:off x="9237731" y="3130736"/>
            <a:ext cx="178601" cy="17877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걷기 단색으로 채워진">
            <a:extLst>
              <a:ext uri="{FF2B5EF4-FFF2-40B4-BE49-F238E27FC236}">
                <a16:creationId xmlns:a16="http://schemas.microsoft.com/office/drawing/2014/main" id="{F80512E8-FE57-D3AD-92CE-17D5413ED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4152" y="2527742"/>
            <a:ext cx="1234103" cy="1234103"/>
          </a:xfrm>
          <a:prstGeom prst="rect">
            <a:avLst/>
          </a:prstGeom>
        </p:spPr>
      </p:pic>
      <p:pic>
        <p:nvPicPr>
          <p:cNvPr id="37" name="그래픽 36" descr="야구 배트 및 공 단색으로 채워진">
            <a:extLst>
              <a:ext uri="{FF2B5EF4-FFF2-40B4-BE49-F238E27FC236}">
                <a16:creationId xmlns:a16="http://schemas.microsoft.com/office/drawing/2014/main" id="{7445AA89-56EE-0EE1-89CA-AB16759EF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79571">
            <a:off x="8421055" y="2687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그 외 계획</a:t>
            </a:r>
            <a:r>
              <a:rPr lang="en-US" altLang="ko-KR" sz="2000" i="1" kern="0" dirty="0">
                <a:solidFill>
                  <a:prstClr val="white"/>
                </a:solidFill>
              </a:rPr>
              <a:t>. </a:t>
            </a:r>
            <a:r>
              <a:rPr lang="ko-KR" altLang="en-US" sz="2000" i="1" kern="0" dirty="0">
                <a:solidFill>
                  <a:prstClr val="white"/>
                </a:solidFill>
              </a:rPr>
              <a:t>알고리즘 기획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B9A6C-7D11-C758-B37B-4070F9555027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4) </a:t>
            </a:r>
            <a:r>
              <a:rPr lang="ko-KR" altLang="en-US" sz="3600" b="1" i="1" dirty="0"/>
              <a:t>그 외 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E8B49-738B-C637-531B-A3D94E0D20F3}"/>
              </a:ext>
            </a:extLst>
          </p:cNvPr>
          <p:cNvSpPr txBox="1"/>
          <p:nvPr/>
        </p:nvSpPr>
        <p:spPr>
          <a:xfrm>
            <a:off x="801602" y="2454376"/>
            <a:ext cx="8526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플레이가 던진 리듬 박자를 랜덤으로 히트한다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이때 실제 타이밍과 랜덤 타이밍 값의 </a:t>
            </a:r>
            <a:r>
              <a:rPr lang="en-US" altLang="ko-KR" dirty="0"/>
              <a:t>offset</a:t>
            </a:r>
            <a:r>
              <a:rPr lang="ko-KR" altLang="en-US" dirty="0"/>
              <a:t>은 </a:t>
            </a:r>
            <a:r>
              <a:rPr lang="en-US" altLang="ko-KR" dirty="0"/>
              <a:t>AI </a:t>
            </a:r>
            <a:r>
              <a:rPr lang="ko-KR" altLang="en-US" dirty="0"/>
              <a:t>능력치에 따라 달라진다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(</a:t>
            </a:r>
            <a:r>
              <a:rPr lang="ko-KR" altLang="en-US" dirty="0"/>
              <a:t>히트 능력치가 높을 수록 랜덤 설정되는 </a:t>
            </a:r>
            <a:r>
              <a:rPr lang="en-US" altLang="ko-KR" dirty="0"/>
              <a:t>offset</a:t>
            </a:r>
            <a:r>
              <a:rPr lang="ko-KR" altLang="en-US" dirty="0"/>
              <a:t>이 줄어든다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 (ex. </a:t>
            </a:r>
            <a:r>
              <a:rPr lang="ko-KR" altLang="en-US" dirty="0"/>
              <a:t>타이밍 수치가 </a:t>
            </a:r>
            <a:r>
              <a:rPr lang="en-US" altLang="ko-KR" dirty="0"/>
              <a:t>10</a:t>
            </a:r>
            <a:r>
              <a:rPr lang="ko-KR" altLang="en-US" dirty="0"/>
              <a:t>이라고 하였을 때 </a:t>
            </a:r>
            <a:r>
              <a:rPr lang="en-US" altLang="ko-KR" dirty="0"/>
              <a:t>Random(10-offset, 10+offset)</a:t>
            </a:r>
            <a:r>
              <a:rPr lang="ko-KR" altLang="en-US" dirty="0"/>
              <a:t>으로 결정</a:t>
            </a:r>
            <a:endParaRPr lang="en-US" altLang="ko-KR" dirty="0"/>
          </a:p>
          <a:p>
            <a:r>
              <a:rPr lang="en-US" altLang="ko-KR" dirty="0"/>
              <a:t>3) AI</a:t>
            </a:r>
            <a:r>
              <a:rPr lang="ko-KR" altLang="en-US" dirty="0"/>
              <a:t>의 파워</a:t>
            </a:r>
            <a:r>
              <a:rPr lang="en-US" altLang="ko-KR" dirty="0"/>
              <a:t>, </a:t>
            </a:r>
            <a:r>
              <a:rPr lang="ko-KR" altLang="en-US" dirty="0"/>
              <a:t>수비</a:t>
            </a:r>
            <a:r>
              <a:rPr lang="en-US" altLang="ko-KR" dirty="0"/>
              <a:t>, </a:t>
            </a:r>
            <a:r>
              <a:rPr lang="ko-KR" altLang="en-US" dirty="0"/>
              <a:t>주루 능력치는 랜덤으로 설정된다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E08C9-C203-A2C7-E4D8-979C075EB3C3}"/>
              </a:ext>
            </a:extLst>
          </p:cNvPr>
          <p:cNvSpPr txBox="1"/>
          <p:nvPr/>
        </p:nvSpPr>
        <p:spPr>
          <a:xfrm>
            <a:off x="813732" y="1895058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 알고리즘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타자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5155C-F6BE-0334-8F52-D1216C766AF6}"/>
              </a:ext>
            </a:extLst>
          </p:cNvPr>
          <p:cNvSpPr txBox="1"/>
          <p:nvPr/>
        </p:nvSpPr>
        <p:spPr>
          <a:xfrm>
            <a:off x="813732" y="4871803"/>
            <a:ext cx="8526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공을 던질 위치가 랜덤으로 설정된다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공을 던질 </a:t>
            </a:r>
            <a:r>
              <a:rPr lang="ko-KR" altLang="en-US" dirty="0" err="1"/>
              <a:t>구종</a:t>
            </a:r>
            <a:r>
              <a:rPr lang="ko-KR" altLang="en-US" dirty="0"/>
              <a:t> 또한 랜덤으로 설정된다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3) </a:t>
            </a:r>
            <a:r>
              <a:rPr lang="ko-KR" altLang="en-US" dirty="0"/>
              <a:t>공이 실제로 그 위치로 오는 수치는 플레이어와 같이 </a:t>
            </a:r>
            <a:r>
              <a:rPr lang="en-US" altLang="ko-KR" dirty="0"/>
              <a:t>STATUS</a:t>
            </a:r>
            <a:r>
              <a:rPr lang="ko-KR" altLang="en-US" dirty="0"/>
              <a:t>에 따라 결정된다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EAEE2-FD48-7146-0EF1-139E447E124A}"/>
              </a:ext>
            </a:extLst>
          </p:cNvPr>
          <p:cNvSpPr txBox="1"/>
          <p:nvPr/>
        </p:nvSpPr>
        <p:spPr>
          <a:xfrm>
            <a:off x="825862" y="4312485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 알고리즘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투수</a:t>
            </a:r>
          </a:p>
        </p:txBody>
      </p:sp>
    </p:spTree>
    <p:extLst>
      <p:ext uri="{BB962C8B-B14F-4D97-AF65-F5344CB8AC3E}">
        <p14:creationId xmlns:p14="http://schemas.microsoft.com/office/powerpoint/2010/main" val="83805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그 외 계획</a:t>
            </a:r>
            <a:r>
              <a:rPr lang="en-US" altLang="ko-KR" sz="2000" i="1" kern="0" dirty="0">
                <a:solidFill>
                  <a:prstClr val="white"/>
                </a:solidFill>
              </a:rPr>
              <a:t>. </a:t>
            </a:r>
            <a:r>
              <a:rPr lang="ko-KR" altLang="en-US" sz="2000" i="1" kern="0" dirty="0">
                <a:solidFill>
                  <a:prstClr val="white"/>
                </a:solidFill>
              </a:rPr>
              <a:t>알고리즘 기획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B9A6C-7D11-C758-B37B-4070F9555027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4) </a:t>
            </a:r>
            <a:r>
              <a:rPr lang="ko-KR" altLang="en-US" sz="3600" b="1" i="1" dirty="0"/>
              <a:t>그 외 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E8B49-738B-C637-531B-A3D94E0D20F3}"/>
              </a:ext>
            </a:extLst>
          </p:cNvPr>
          <p:cNvSpPr txBox="1"/>
          <p:nvPr/>
        </p:nvSpPr>
        <p:spPr>
          <a:xfrm>
            <a:off x="801602" y="2454376"/>
            <a:ext cx="8526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공을 잡고 </a:t>
            </a:r>
            <a:r>
              <a:rPr lang="en-US" altLang="ko-KR" dirty="0"/>
              <a:t>1</a:t>
            </a:r>
            <a:r>
              <a:rPr lang="ko-KR" altLang="en-US" dirty="0"/>
              <a:t>루</a:t>
            </a:r>
            <a:r>
              <a:rPr lang="en-US" altLang="ko-KR" dirty="0"/>
              <a:t>, 2</a:t>
            </a:r>
            <a:r>
              <a:rPr lang="ko-KR" altLang="en-US" dirty="0"/>
              <a:t>루</a:t>
            </a:r>
            <a:r>
              <a:rPr lang="en-US" altLang="ko-KR" dirty="0"/>
              <a:t>, 3</a:t>
            </a:r>
            <a:r>
              <a:rPr lang="ko-KR" altLang="en-US" dirty="0"/>
              <a:t>루</a:t>
            </a:r>
            <a:r>
              <a:rPr lang="en-US" altLang="ko-KR" dirty="0"/>
              <a:t>, </a:t>
            </a:r>
            <a:r>
              <a:rPr lang="ko-KR" altLang="en-US" dirty="0"/>
              <a:t>홈 중 어디에 던질 지는 상황에 따라 달라진다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(</a:t>
            </a:r>
            <a:r>
              <a:rPr lang="ko-KR" altLang="en-US" dirty="0"/>
              <a:t>현재</a:t>
            </a:r>
            <a:r>
              <a:rPr lang="en-US" altLang="ko-KR" dirty="0"/>
              <a:t>, 3</a:t>
            </a:r>
            <a:r>
              <a:rPr lang="ko-KR" altLang="en-US" dirty="0"/>
              <a:t>루에 타자가 있으면 </a:t>
            </a:r>
            <a:r>
              <a:rPr lang="en-US" altLang="ko-KR" dirty="0"/>
              <a:t>3</a:t>
            </a:r>
            <a:r>
              <a:rPr lang="ko-KR" altLang="en-US" dirty="0"/>
              <a:t>루를 최우선으로 잡는다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 (</a:t>
            </a:r>
            <a:r>
              <a:rPr lang="ko-KR" altLang="en-US" dirty="0"/>
              <a:t>하지만 </a:t>
            </a:r>
            <a:r>
              <a:rPr lang="en-US" altLang="ko-KR" dirty="0"/>
              <a:t>2</a:t>
            </a:r>
            <a:r>
              <a:rPr lang="ko-KR" altLang="en-US" dirty="0"/>
              <a:t>아웃 상태인 경우 가장 가까운 주루로 우선점을 잡는다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뜬 볼을 경우 </a:t>
            </a:r>
            <a:r>
              <a:rPr lang="en-US" altLang="ko-KR" dirty="0"/>
              <a:t>100% </a:t>
            </a:r>
            <a:r>
              <a:rPr lang="ko-KR" altLang="en-US" dirty="0"/>
              <a:t>아웃이다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3) </a:t>
            </a:r>
            <a:r>
              <a:rPr lang="ko-KR" altLang="en-US" dirty="0"/>
              <a:t>안타의 경우 그 위치에서 가장 가까운 수비 선수가 잡는다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4) </a:t>
            </a:r>
            <a:r>
              <a:rPr lang="ko-KR" altLang="en-US" dirty="0"/>
              <a:t>몇 명의 수비를 통해 공을 던질 지는 거리를 통해 계산한다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(ex. </a:t>
            </a:r>
            <a:r>
              <a:rPr lang="ko-KR" altLang="en-US" dirty="0"/>
              <a:t>수비 </a:t>
            </a:r>
            <a:r>
              <a:rPr lang="en-US" altLang="ko-KR" dirty="0"/>
              <a:t>– 1</a:t>
            </a:r>
            <a:r>
              <a:rPr lang="ko-KR" altLang="en-US" dirty="0"/>
              <a:t>루의 직선 거리를 구하고 각각의 수비 </a:t>
            </a:r>
            <a:r>
              <a:rPr lang="en-US" altLang="ko-KR" dirty="0"/>
              <a:t>– </a:t>
            </a:r>
            <a:r>
              <a:rPr lang="ko-KR" altLang="en-US" dirty="0"/>
              <a:t>수비 </a:t>
            </a:r>
            <a:r>
              <a:rPr lang="en-US" altLang="ko-KR" dirty="0"/>
              <a:t>– 1</a:t>
            </a:r>
            <a:r>
              <a:rPr lang="ko-KR" altLang="en-US" dirty="0"/>
              <a:t>루 경로를 구한다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     </a:t>
            </a:r>
            <a:r>
              <a:rPr lang="ko-KR" altLang="en-US" dirty="0"/>
              <a:t>가장 직선 거리가 짧은 경로로 공을 던지며 애니메이션이 진행된다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5) </a:t>
            </a:r>
            <a:r>
              <a:rPr lang="ko-KR" altLang="en-US" dirty="0"/>
              <a:t>수비 </a:t>
            </a:r>
            <a:r>
              <a:rPr lang="en-US" altLang="ko-KR" dirty="0"/>
              <a:t>AI STATUS</a:t>
            </a:r>
            <a:r>
              <a:rPr lang="ko-KR" altLang="en-US" dirty="0"/>
              <a:t>의 경우 모두 동일하게 설정한다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E08C9-C203-A2C7-E4D8-979C075EB3C3}"/>
              </a:ext>
            </a:extLst>
          </p:cNvPr>
          <p:cNvSpPr txBox="1"/>
          <p:nvPr/>
        </p:nvSpPr>
        <p:spPr>
          <a:xfrm>
            <a:off x="813732" y="1895058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 알고리즘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수비</a:t>
            </a:r>
          </a:p>
        </p:txBody>
      </p:sp>
    </p:spTree>
    <p:extLst>
      <p:ext uri="{BB962C8B-B14F-4D97-AF65-F5344CB8AC3E}">
        <p14:creationId xmlns:p14="http://schemas.microsoft.com/office/powerpoint/2010/main" val="10564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837991" y="3790781"/>
            <a:ext cx="4516017" cy="161548"/>
          </a:xfrm>
          <a:prstGeom prst="rect">
            <a:avLst/>
          </a:prstGeom>
          <a:gradFill flip="none" rotWithShape="1">
            <a:gsLst>
              <a:gs pos="50000">
                <a:srgbClr val="57CDDF"/>
              </a:gs>
              <a:gs pos="0">
                <a:srgbClr val="E3E5E9"/>
              </a:gs>
              <a:gs pos="100000">
                <a:srgbClr val="E3E5E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4660E-2918-47FB-B189-AE4789894577}"/>
              </a:ext>
            </a:extLst>
          </p:cNvPr>
          <p:cNvSpPr/>
          <p:nvPr/>
        </p:nvSpPr>
        <p:spPr>
          <a:xfrm>
            <a:off x="3726023" y="3952329"/>
            <a:ext cx="4739951" cy="161548"/>
          </a:xfrm>
          <a:prstGeom prst="rect">
            <a:avLst/>
          </a:prstGeom>
          <a:gradFill flip="none" rotWithShape="1">
            <a:gsLst>
              <a:gs pos="0">
                <a:srgbClr val="E3E5E9"/>
              </a:gs>
              <a:gs pos="48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B7DE0-E485-48BE-A19C-26DA728FD7C2}"/>
              </a:ext>
            </a:extLst>
          </p:cNvPr>
          <p:cNvSpPr txBox="1"/>
          <p:nvPr/>
        </p:nvSpPr>
        <p:spPr>
          <a:xfrm>
            <a:off x="2663884" y="1771015"/>
            <a:ext cx="81223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Thank you</a:t>
            </a:r>
            <a:endParaRPr lang="ko-KR" altLang="en-US" sz="1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57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72612" y="592097"/>
            <a:ext cx="1795683" cy="76084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73706" y="1335903"/>
            <a:ext cx="1794587" cy="4940952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2000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68295" y="581145"/>
            <a:ext cx="2711003" cy="754757"/>
          </a:xfrm>
          <a:prstGeom prst="rect">
            <a:avLst/>
          </a:pr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83009" y="1313999"/>
            <a:ext cx="5184721" cy="496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게임소개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컨셉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모티브 한 게임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핵심 재미 요소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예상 게임 진행 흐름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로직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 게임 화면 구성도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일정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주차 개발 일정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 외 기획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디테일한 게임 요소 </a:t>
            </a:r>
            <a:r>
              <a:rPr lang="en-US" altLang="ko-KR" sz="2000" dirty="0">
                <a:solidFill>
                  <a:srgbClr val="1F2328"/>
                </a:solidFill>
                <a:latin typeface="-apple-system"/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 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알고리즘 기획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067730" y="1314000"/>
            <a:ext cx="2015037" cy="49628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979298" y="570193"/>
            <a:ext cx="4805265" cy="743807"/>
          </a:xfrm>
          <a:prstGeom prst="rect">
            <a:avLst/>
          </a:prstGeom>
          <a:gradFill flip="none" rotWithShape="1">
            <a:gsLst>
              <a:gs pos="0">
                <a:srgbClr val="BDC1C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6955" y="581145"/>
            <a:ext cx="2435658" cy="760842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60" y="1335903"/>
            <a:ext cx="2435658" cy="4940952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0ACA4-BF2D-4C72-A5AC-18DBAEDD827F}"/>
              </a:ext>
            </a:extLst>
          </p:cNvPr>
          <p:cNvSpPr/>
          <p:nvPr/>
        </p:nvSpPr>
        <p:spPr>
          <a:xfrm>
            <a:off x="4268292" y="1313998"/>
            <a:ext cx="614715" cy="4973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64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, 노랑, 다채로움, 운동장이(가) 표시된 사진&#10;&#10;자동 생성된 설명">
            <a:extLst>
              <a:ext uri="{FF2B5EF4-FFF2-40B4-BE49-F238E27FC236}">
                <a16:creationId xmlns:a16="http://schemas.microsoft.com/office/drawing/2014/main" id="{97210541-B717-C742-7753-8895A81EB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89" y="4439249"/>
            <a:ext cx="3150750" cy="210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게임소개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컨셉 및 재미 요소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A3AE3-FF4E-41DC-A38B-3DA60E33C7A5}"/>
              </a:ext>
            </a:extLst>
          </p:cNvPr>
          <p:cNvSpPr txBox="1"/>
          <p:nvPr/>
        </p:nvSpPr>
        <p:spPr>
          <a:xfrm>
            <a:off x="542507" y="5120535"/>
            <a:ext cx="6725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제목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성장하라</a:t>
            </a:r>
            <a:r>
              <a:rPr lang="en-US" altLang="ko-KR" sz="2800" b="1" dirty="0"/>
              <a:t>! </a:t>
            </a:r>
            <a:r>
              <a:rPr lang="ko-KR" altLang="en-US" sz="2800" b="1" dirty="0"/>
              <a:t>야구소년</a:t>
            </a:r>
            <a:r>
              <a:rPr lang="en-US" altLang="ko-KR" sz="2800" b="1" dirty="0"/>
              <a:t> </a:t>
            </a:r>
            <a:endParaRPr lang="ko-KR" altLang="en-US" sz="2800" b="1" dirty="0"/>
          </a:p>
        </p:txBody>
      </p:sp>
      <p:pic>
        <p:nvPicPr>
          <p:cNvPr id="7" name="그림 6" descr="만화 영화, 소설, 애니메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BC709B10-2036-BB88-8FFF-5290727C9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0" y="1777510"/>
            <a:ext cx="5803600" cy="3262968"/>
          </a:xfrm>
          <a:prstGeom prst="rect">
            <a:avLst/>
          </a:prstGeom>
        </p:spPr>
      </p:pic>
      <p:pic>
        <p:nvPicPr>
          <p:cNvPr id="10" name="그림 9" descr="텍스트, 야구, 스포츠 유니폼, 플레이어이(가) 표시된 사진&#10;&#10;자동 생성된 설명">
            <a:extLst>
              <a:ext uri="{FF2B5EF4-FFF2-40B4-BE49-F238E27FC236}">
                <a16:creationId xmlns:a16="http://schemas.microsoft.com/office/drawing/2014/main" id="{A3C007E4-C0D5-934D-2D22-0D3F968A8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69" y="974443"/>
            <a:ext cx="2973073" cy="369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3ED92C-B655-2091-2C4E-FDD28CD27413}"/>
              </a:ext>
            </a:extLst>
          </p:cNvPr>
          <p:cNvSpPr txBox="1"/>
          <p:nvPr/>
        </p:nvSpPr>
        <p:spPr>
          <a:xfrm>
            <a:off x="8584768" y="4729967"/>
            <a:ext cx="308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프로야구 </a:t>
            </a:r>
            <a:r>
              <a:rPr lang="en-US" altLang="ko-KR" sz="1100" dirty="0"/>
              <a:t>2011 </a:t>
            </a:r>
            <a:r>
              <a:rPr lang="ko-KR" altLang="en-US" sz="1100" dirty="0" err="1"/>
              <a:t>인게임</a:t>
            </a:r>
            <a:r>
              <a:rPr lang="ko-KR" altLang="en-US" sz="1100" dirty="0"/>
              <a:t> 화면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DC7BF-3E89-0712-AACE-BB58FB8C73CF}"/>
              </a:ext>
            </a:extLst>
          </p:cNvPr>
          <p:cNvSpPr txBox="1"/>
          <p:nvPr/>
        </p:nvSpPr>
        <p:spPr>
          <a:xfrm>
            <a:off x="8376683" y="6278139"/>
            <a:ext cx="3085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프로야구 </a:t>
            </a:r>
            <a:r>
              <a:rPr lang="en-US" altLang="ko-KR" sz="1100" dirty="0"/>
              <a:t>2012 </a:t>
            </a:r>
            <a:r>
              <a:rPr lang="ko-KR" altLang="en-US" sz="1100" dirty="0" err="1"/>
              <a:t>인게임</a:t>
            </a:r>
            <a:r>
              <a:rPr lang="ko-KR" altLang="en-US" sz="1100" dirty="0"/>
              <a:t> 화면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8E57A7-0FE0-829E-BB32-E5A72D8815C9}"/>
              </a:ext>
            </a:extLst>
          </p:cNvPr>
          <p:cNvSpPr/>
          <p:nvPr/>
        </p:nvSpPr>
        <p:spPr>
          <a:xfrm>
            <a:off x="7476316" y="1276972"/>
            <a:ext cx="3985705" cy="50379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게임의 재미요소</a:t>
            </a:r>
            <a:r>
              <a:rPr lang="en-US" altLang="ko-KR" dirty="0"/>
              <a:t>!!!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간단한 조작 </a:t>
            </a:r>
            <a:r>
              <a:rPr lang="ko-KR" altLang="en-US" dirty="0"/>
              <a:t>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타자</a:t>
            </a:r>
            <a:r>
              <a:rPr lang="en-US" altLang="ko-KR" dirty="0"/>
              <a:t>/</a:t>
            </a:r>
            <a:r>
              <a:rPr lang="ko-KR" altLang="en-US" dirty="0"/>
              <a:t>투수 </a:t>
            </a:r>
            <a:r>
              <a:rPr lang="en-US" altLang="ko-KR" b="1" dirty="0"/>
              <a:t>2</a:t>
            </a:r>
            <a:r>
              <a:rPr lang="ko-KR" altLang="en-US" b="1" dirty="0"/>
              <a:t>가지 플레이 </a:t>
            </a:r>
            <a:r>
              <a:rPr lang="ko-KR" altLang="en-US" dirty="0"/>
              <a:t>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다양한 캐릭터</a:t>
            </a:r>
            <a:r>
              <a:rPr lang="en-US" altLang="ko-KR" dirty="0"/>
              <a:t>/</a:t>
            </a:r>
            <a:r>
              <a:rPr lang="ko-KR" altLang="en-US" b="1" dirty="0"/>
              <a:t>스킬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한눈에 보이는 맵 디자인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플레이어 </a:t>
            </a:r>
            <a:r>
              <a:rPr lang="en-US" altLang="ko-KR" b="1" dirty="0"/>
              <a:t>STATUS</a:t>
            </a:r>
            <a:r>
              <a:rPr lang="ko-KR" altLang="en-US" b="1" dirty="0"/>
              <a:t>를 올려 성장</a:t>
            </a:r>
            <a:r>
              <a:rPr lang="ko-KR" altLang="en-US" dirty="0"/>
              <a:t>하는 </a:t>
            </a:r>
            <a:r>
              <a:rPr lang="en-US" altLang="ko-KR" dirty="0"/>
              <a:t>RPG </a:t>
            </a:r>
            <a:r>
              <a:rPr lang="ko-KR" altLang="en-US" dirty="0"/>
              <a:t>요소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9BBB8-22FE-799D-643E-AB7D04CB9233}"/>
              </a:ext>
            </a:extLst>
          </p:cNvPr>
          <p:cNvSpPr txBox="1"/>
          <p:nvPr/>
        </p:nvSpPr>
        <p:spPr>
          <a:xfrm>
            <a:off x="267329" y="892716"/>
            <a:ext cx="672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1) </a:t>
            </a:r>
            <a:r>
              <a:rPr lang="ko-KR" altLang="en-US" sz="3600" b="1" i="1" dirty="0"/>
              <a:t>게임소개</a:t>
            </a:r>
            <a:r>
              <a:rPr lang="en-US" altLang="ko-KR" sz="3600" b="1" i="1" dirty="0"/>
              <a:t> </a:t>
            </a:r>
            <a:endParaRPr lang="ko-KR" altLang="en-US" sz="36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6ABEC-AA47-E2E6-FC53-5EF110731C8F}"/>
              </a:ext>
            </a:extLst>
          </p:cNvPr>
          <p:cNvSpPr txBox="1"/>
          <p:nvPr/>
        </p:nvSpPr>
        <p:spPr>
          <a:xfrm>
            <a:off x="600054" y="5611341"/>
            <a:ext cx="6725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 장르 </a:t>
            </a:r>
            <a:r>
              <a:rPr lang="en-US" altLang="ko-KR" sz="2000" b="1" dirty="0"/>
              <a:t>	:</a:t>
            </a:r>
            <a:r>
              <a:rPr lang="ko-KR" altLang="en-US" sz="2000" b="1" dirty="0"/>
              <a:t> 스포츠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야구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/>
              <a:t>게임 모티브 </a:t>
            </a:r>
            <a:r>
              <a:rPr lang="en-US" altLang="ko-KR" sz="2000" b="1" dirty="0"/>
              <a:t>	: </a:t>
            </a:r>
            <a:r>
              <a:rPr lang="ko-KR" altLang="en-US" sz="2000" b="1" dirty="0"/>
              <a:t>프로야구 </a:t>
            </a:r>
            <a:r>
              <a:rPr lang="en-US" altLang="ko-KR" sz="2000" b="1" dirty="0"/>
              <a:t>2012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7554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4" grpId="0"/>
      <p:bldP spid="15" grpId="0" animBg="1"/>
      <p:bldP spid="1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게임예상흐름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로직</a:t>
            </a:r>
            <a:r>
              <a:rPr lang="en-US" altLang="ko-KR" sz="2000" i="1" kern="0" dirty="0">
                <a:solidFill>
                  <a:schemeClr val="bg1"/>
                </a:solidFill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6AD08-CC90-307F-165E-169FE6947A94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예상 게임 흐름</a:t>
            </a:r>
          </a:p>
        </p:txBody>
      </p:sp>
      <p:pic>
        <p:nvPicPr>
          <p:cNvPr id="6" name="그림 5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B68607F-3EDB-B230-D541-346B9BE53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51" y="1088595"/>
            <a:ext cx="2885851" cy="1612925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127CA80-1031-E35D-C9A3-B948F2F31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71721"/>
              </p:ext>
            </p:extLst>
          </p:nvPr>
        </p:nvGraphicFramePr>
        <p:xfrm>
          <a:off x="204951" y="1809504"/>
          <a:ext cx="3959914" cy="49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3550">
                  <a:extLst>
                    <a:ext uri="{9D8B030D-6E8A-4147-A177-3AD203B41FA5}">
                      <a16:colId xmlns:a16="http://schemas.microsoft.com/office/drawing/2014/main" val="3855482359"/>
                    </a:ext>
                  </a:extLst>
                </a:gridCol>
                <a:gridCol w="3086364">
                  <a:extLst>
                    <a:ext uri="{9D8B030D-6E8A-4147-A177-3AD203B41FA5}">
                      <a16:colId xmlns:a16="http://schemas.microsoft.com/office/drawing/2014/main" val="3338992100"/>
                    </a:ext>
                  </a:extLst>
                </a:gridCol>
              </a:tblGrid>
              <a:tr h="2609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진행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시작화면에서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플레이어는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타자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플레이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] [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투수 플레이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]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를 선택할 수 있으며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투수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타자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]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둘 다 플레이를 선택할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수 있다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플레이 옵션을 선택하면 팀을 선택할 수 있다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상대방은 플레이어가 고르지 않은 팀 중에 랜덤으로 결정된다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게임 플레이 옵션 창에서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플레이어가 공수를 결정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할 수 있다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경기 수는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최소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이닝 최대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이닝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이다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-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투수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or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타자 한 가지 플레이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=&gt; 5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이닝</a:t>
                      </a:r>
                      <a:endParaRPr lang="en-US" altLang="ko-KR" sz="120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-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투수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타자 두 가지 플레이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=&gt; 3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이닝</a:t>
                      </a:r>
                      <a:endParaRPr lang="en-US" altLang="ko-KR" sz="120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</a:t>
                      </a:r>
                      <a:r>
                        <a:rPr lang="ko-KR" altLang="en-US" sz="1200" u="sng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게임 야구 방식은 현실 야구 경기 방식을 따른다</a:t>
                      </a:r>
                      <a:r>
                        <a:rPr lang="en-US" altLang="ko-KR" sz="1200" u="sng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투수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타자 조작 외에 모든 진행은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AI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로 이루어진다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886792"/>
                  </a:ext>
                </a:extLst>
              </a:tr>
              <a:tr h="1940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종료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모든 이닝이 완료되면 게임이 종료된다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경기 종료 후 경기 결과를 보여주는 창이 띄어지며 </a:t>
                      </a:r>
                      <a:endParaRPr lang="en-US" altLang="ko-KR" sz="120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경기 종료 후 동점일 시 무승부로 인정된다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경기를 승리하면 게임 캐릭터는 경험치를 얻어 레벨 업 시 캐릭터의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Status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를 올려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줄 수 있다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dirty="0"/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플레이어는 레벨 업 한 캐릭터를 가지고 다시 게임을 시작할 수 있으며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게임을 종료할 수 있다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125930"/>
                  </a:ext>
                </a:extLst>
              </a:tr>
            </a:tbl>
          </a:graphicData>
        </a:graphic>
      </p:graphicFrame>
      <p:pic>
        <p:nvPicPr>
          <p:cNvPr id="15" name="그림 14" descr="텍스트, 스크린샷, 야외, 경기장이(가) 표시된 사진&#10;&#10;자동 생성된 설명">
            <a:extLst>
              <a:ext uri="{FF2B5EF4-FFF2-40B4-BE49-F238E27FC236}">
                <a16:creationId xmlns:a16="http://schemas.microsoft.com/office/drawing/2014/main" id="{FD3C6244-E7F4-6D65-A13E-908ABED63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51" y="3058377"/>
            <a:ext cx="2127098" cy="1189213"/>
          </a:xfrm>
          <a:prstGeom prst="rect">
            <a:avLst/>
          </a:prstGeom>
        </p:spPr>
      </p:pic>
      <p:pic>
        <p:nvPicPr>
          <p:cNvPr id="19" name="그림 18" descr="스크린샷, 노랑, 다채로움, 운동장이(가) 표시된 사진&#10;&#10;자동 생성된 설명">
            <a:extLst>
              <a:ext uri="{FF2B5EF4-FFF2-40B4-BE49-F238E27FC236}">
                <a16:creationId xmlns:a16="http://schemas.microsoft.com/office/drawing/2014/main" id="{8B3CB664-6CD0-7B15-61D5-E5DCA7365A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026" y="4567358"/>
            <a:ext cx="2035418" cy="135694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A0B9ED-CC04-51BD-6EF5-DFCE0771E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93292"/>
              </p:ext>
            </p:extLst>
          </p:nvPr>
        </p:nvGraphicFramePr>
        <p:xfrm>
          <a:off x="4274765" y="1809504"/>
          <a:ext cx="4202886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7018">
                  <a:extLst>
                    <a:ext uri="{9D8B030D-6E8A-4147-A177-3AD203B41FA5}">
                      <a16:colId xmlns:a16="http://schemas.microsoft.com/office/drawing/2014/main" val="3286138072"/>
                    </a:ext>
                  </a:extLst>
                </a:gridCol>
                <a:gridCol w="713065">
                  <a:extLst>
                    <a:ext uri="{9D8B030D-6E8A-4147-A177-3AD203B41FA5}">
                      <a16:colId xmlns:a16="http://schemas.microsoft.com/office/drawing/2014/main" val="2615999460"/>
                    </a:ext>
                  </a:extLst>
                </a:gridCol>
                <a:gridCol w="2722803">
                  <a:extLst>
                    <a:ext uri="{9D8B030D-6E8A-4147-A177-3AD203B41FA5}">
                      <a16:colId xmlns:a16="http://schemas.microsoft.com/office/drawing/2014/main" val="2785370157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모든 게임 진행 상황은 캐릭터의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Status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에 영향을 받는다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87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상대 투수가 공을 던지면 생성되는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박자 리듬에 맞춰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Space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입력을 눌러 배트를 휘두른다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입력된 박지 리듬에 따라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홈런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안타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파울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스트라이크가 결정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된다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게임 중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번 캐릭터의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Status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를 올려주는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스킬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]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을 사용할 수 있다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Space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바 키 의외에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‘B’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키를 눌러 </a:t>
                      </a:r>
                      <a:endParaRPr lang="en-US" altLang="ko-KR" sz="120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번트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를 누를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370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공을 던지기 전 </a:t>
                      </a:r>
                      <a:r>
                        <a:rPr lang="ko-KR" altLang="en-US" sz="1200" b="1" dirty="0" err="1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구종을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선택할 수 있다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 [</a:t>
                      </a:r>
                      <a:r>
                        <a:rPr lang="ko-KR" altLang="en-US" sz="1200" b="1" dirty="0" err="1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패스트볼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커브 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 </a:t>
                      </a:r>
                      <a:r>
                        <a:rPr lang="ko-KR" altLang="en-US" sz="1200" b="1" dirty="0" err="1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포크볼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공을 어디에 던질 지 선택한다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위치에 따라 볼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스트라이크가 결정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공의 속도를 측정하는 게이지를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Space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를 꾹 눌러 채운 후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던진다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게임 중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번 캐릭터의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Status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를 올려주는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[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스킬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]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을 사용할 수 있다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21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05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만화 영화, 야구, 경기이(가) 표시된 사진&#10;&#10;자동 생성된 설명">
            <a:extLst>
              <a:ext uri="{FF2B5EF4-FFF2-40B4-BE49-F238E27FC236}">
                <a16:creationId xmlns:a16="http://schemas.microsoft.com/office/drawing/2014/main" id="{35CEF14F-F0E6-BE0A-7108-DFD1BDA7A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6" y="2027377"/>
            <a:ext cx="4738182" cy="26415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게임예상흐름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로직</a:t>
            </a:r>
            <a:r>
              <a:rPr lang="en-US" altLang="ko-KR" sz="2000" i="1" kern="0" dirty="0">
                <a:solidFill>
                  <a:schemeClr val="bg1"/>
                </a:solidFill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DD06E-080B-D86D-4065-8BA235AE8216}"/>
              </a:ext>
            </a:extLst>
          </p:cNvPr>
          <p:cNvSpPr txBox="1"/>
          <p:nvPr/>
        </p:nvSpPr>
        <p:spPr>
          <a:xfrm>
            <a:off x="6765924" y="1228341"/>
            <a:ext cx="1829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투수 선수 스킬 </a:t>
            </a:r>
            <a:r>
              <a:rPr lang="en-US" altLang="ko-KR" sz="1100" dirty="0"/>
              <a:t>UI&gt;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CCB31-3821-6BEE-5E0E-584BAF37A96A}"/>
              </a:ext>
            </a:extLst>
          </p:cNvPr>
          <p:cNvSpPr txBox="1"/>
          <p:nvPr/>
        </p:nvSpPr>
        <p:spPr>
          <a:xfrm>
            <a:off x="5433609" y="4753773"/>
            <a:ext cx="1829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 err="1"/>
              <a:t>스킬이펙트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173841-D46F-1701-D174-6AED40B1155C}"/>
              </a:ext>
            </a:extLst>
          </p:cNvPr>
          <p:cNvSpPr txBox="1"/>
          <p:nvPr/>
        </p:nvSpPr>
        <p:spPr>
          <a:xfrm>
            <a:off x="687896" y="4878414"/>
            <a:ext cx="109979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</a:t>
            </a:r>
            <a:r>
              <a:rPr lang="ko-KR" altLang="en-US" sz="2000" b="1" dirty="0"/>
              <a:t>투수</a:t>
            </a:r>
            <a:r>
              <a:rPr lang="en-US" altLang="ko-KR" sz="2000" b="1" dirty="0"/>
              <a:t>]</a:t>
            </a:r>
            <a:r>
              <a:rPr lang="en-US" altLang="ko-KR" sz="2000" dirty="0"/>
              <a:t> </a:t>
            </a:r>
            <a:r>
              <a:rPr lang="ko-KR" altLang="en-US" sz="2000" dirty="0"/>
              <a:t>플레이</a:t>
            </a:r>
            <a:endParaRPr lang="en-US" altLang="ko-KR" sz="2000" dirty="0"/>
          </a:p>
          <a:p>
            <a:r>
              <a:rPr lang="en-US" altLang="ko-KR" dirty="0"/>
              <a:t>1. </a:t>
            </a:r>
            <a:r>
              <a:rPr lang="ko-KR" altLang="en-US" dirty="0"/>
              <a:t>상대방이 예상 못하는 경로를 설정하고 </a:t>
            </a:r>
            <a:r>
              <a:rPr lang="ko-KR" altLang="en-US" b="1" dirty="0"/>
              <a:t>적절한 게이지를 눌러</a:t>
            </a:r>
            <a:r>
              <a:rPr lang="ko-KR" altLang="en-US" dirty="0"/>
              <a:t> 공을 던져 스트라이크를 노리는 짜릿함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타자와 마찬가지로 </a:t>
            </a:r>
            <a:r>
              <a:rPr lang="ko-KR" altLang="en-US" b="1" dirty="0"/>
              <a:t>화려한 스킬</a:t>
            </a:r>
            <a:r>
              <a:rPr lang="ko-KR" altLang="en-US" dirty="0"/>
              <a:t>을 이용해 스트라이크를 노리자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3. </a:t>
            </a:r>
            <a:r>
              <a:rPr lang="ko-KR" altLang="en-US" b="1" dirty="0"/>
              <a:t>커브 혹은 직구</a:t>
            </a:r>
            <a:r>
              <a:rPr lang="ko-KR" altLang="en-US" dirty="0"/>
              <a:t> 같은 전략적 요소를 활용해 삼진 아웃을 하여 게임에 승리하자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pic>
        <p:nvPicPr>
          <p:cNvPr id="4" name="그림 3" descr="만화 영화, 스크린샷, 애니메이션, 운동장이(가) 표시된 사진&#10;&#10;자동 생성된 설명">
            <a:extLst>
              <a:ext uri="{FF2B5EF4-FFF2-40B4-BE49-F238E27FC236}">
                <a16:creationId xmlns:a16="http://schemas.microsoft.com/office/drawing/2014/main" id="{D8759DFA-463C-74E4-DBD6-9B039EB8F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99" y="1539047"/>
            <a:ext cx="3661492" cy="3212830"/>
          </a:xfrm>
          <a:prstGeom prst="rect">
            <a:avLst/>
          </a:prstGeom>
        </p:spPr>
      </p:pic>
      <p:pic>
        <p:nvPicPr>
          <p:cNvPr id="7" name="그림 6" descr="만화 영화, 애니메이션, 스크린샷, 경기이(가) 표시된 사진&#10;&#10;자동 생성된 설명">
            <a:extLst>
              <a:ext uri="{FF2B5EF4-FFF2-40B4-BE49-F238E27FC236}">
                <a16:creationId xmlns:a16="http://schemas.microsoft.com/office/drawing/2014/main" id="{3A905985-D1D5-2182-5C45-E15158F95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95" y="2130805"/>
            <a:ext cx="3018240" cy="2641520"/>
          </a:xfrm>
          <a:prstGeom prst="rect">
            <a:avLst/>
          </a:prstGeom>
        </p:spPr>
      </p:pic>
      <p:pic>
        <p:nvPicPr>
          <p:cNvPr id="11" name="그림 10" descr="오렌지, 노랑, 표지판이(가) 표시된 사진&#10;&#10;자동 생성된 설명">
            <a:extLst>
              <a:ext uri="{FF2B5EF4-FFF2-40B4-BE49-F238E27FC236}">
                <a16:creationId xmlns:a16="http://schemas.microsoft.com/office/drawing/2014/main" id="{D5DE8EAE-981F-BFCB-A170-5B1C17F19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24" y="1456847"/>
            <a:ext cx="1867161" cy="876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CE1A1A-770E-0B07-58D7-7D6C814421EC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예상 게임 흐름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0C98F5-CA49-8FEE-E821-E7E38C29CD6A}"/>
              </a:ext>
            </a:extLst>
          </p:cNvPr>
          <p:cNvSpPr/>
          <p:nvPr/>
        </p:nvSpPr>
        <p:spPr>
          <a:xfrm>
            <a:off x="4395831" y="2333269"/>
            <a:ext cx="276837" cy="2012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57C8C0-53F8-7FD6-57C7-E4A1D7C275C6}"/>
              </a:ext>
            </a:extLst>
          </p:cNvPr>
          <p:cNvSpPr/>
          <p:nvPr/>
        </p:nvSpPr>
        <p:spPr>
          <a:xfrm>
            <a:off x="4396546" y="3179427"/>
            <a:ext cx="276837" cy="1166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51A264-ED3B-04FE-CDB5-83355EFCEC95}"/>
              </a:ext>
            </a:extLst>
          </p:cNvPr>
          <p:cNvCxnSpPr>
            <a:cxnSpLocks/>
          </p:cNvCxnSpPr>
          <p:nvPr/>
        </p:nvCxnSpPr>
        <p:spPr>
          <a:xfrm flipH="1">
            <a:off x="3892492" y="4084192"/>
            <a:ext cx="680003" cy="7942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CA9245-D301-9014-7104-A424AA7C078A}"/>
              </a:ext>
            </a:extLst>
          </p:cNvPr>
          <p:cNvCxnSpPr>
            <a:cxnSpLocks/>
          </p:cNvCxnSpPr>
          <p:nvPr/>
        </p:nvCxnSpPr>
        <p:spPr>
          <a:xfrm flipH="1">
            <a:off x="3535960" y="4878414"/>
            <a:ext cx="3565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D165A4-14E6-9C50-FD64-5E7E28AB33C4}"/>
              </a:ext>
            </a:extLst>
          </p:cNvPr>
          <p:cNvSpPr/>
          <p:nvPr/>
        </p:nvSpPr>
        <p:spPr>
          <a:xfrm>
            <a:off x="2491530" y="4644981"/>
            <a:ext cx="1194875" cy="466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던지는 파워를 결정하는 게이지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D5E1F6-9881-8DE0-B703-00F2F69530EC}"/>
              </a:ext>
            </a:extLst>
          </p:cNvPr>
          <p:cNvCxnSpPr>
            <a:cxnSpLocks/>
          </p:cNvCxnSpPr>
          <p:nvPr/>
        </p:nvCxnSpPr>
        <p:spPr>
          <a:xfrm flipH="1" flipV="1">
            <a:off x="1558341" y="2659310"/>
            <a:ext cx="1870627" cy="10866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681106-0C35-2A11-F20A-8963E1151497}"/>
              </a:ext>
            </a:extLst>
          </p:cNvPr>
          <p:cNvCxnSpPr>
            <a:cxnSpLocks/>
          </p:cNvCxnSpPr>
          <p:nvPr/>
        </p:nvCxnSpPr>
        <p:spPr>
          <a:xfrm flipH="1">
            <a:off x="1201809" y="2659310"/>
            <a:ext cx="3565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FD1544-27B5-4D76-523C-A1617896D8BE}"/>
              </a:ext>
            </a:extLst>
          </p:cNvPr>
          <p:cNvSpPr/>
          <p:nvPr/>
        </p:nvSpPr>
        <p:spPr>
          <a:xfrm>
            <a:off x="232595" y="2431813"/>
            <a:ext cx="1194875" cy="466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볼 던지는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위치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45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, 만화 영화, 장난감, 애니메이션이(가) 표시된 사진&#10;&#10;자동 생성된 설명">
            <a:extLst>
              <a:ext uri="{FF2B5EF4-FFF2-40B4-BE49-F238E27FC236}">
                <a16:creationId xmlns:a16="http://schemas.microsoft.com/office/drawing/2014/main" id="{C58597CD-D161-BCC9-3B86-A50CD1F7A5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4" y="1893462"/>
            <a:ext cx="3954145" cy="251116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게임예상흐름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게임 로직</a:t>
            </a:r>
            <a:r>
              <a:rPr lang="en-US" altLang="ko-KR" sz="2000" i="1" kern="0" dirty="0">
                <a:solidFill>
                  <a:schemeClr val="bg1"/>
                </a:solidFill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 descr="스크린샷, 야구, 만화 영화, 경기이(가) 표시된 사진&#10;&#10;자동 생성된 설명">
            <a:extLst>
              <a:ext uri="{FF2B5EF4-FFF2-40B4-BE49-F238E27FC236}">
                <a16:creationId xmlns:a16="http://schemas.microsoft.com/office/drawing/2014/main" id="{DAEA5BEF-6076-F948-B7DF-99CE6B90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77" y="1640596"/>
            <a:ext cx="4739865" cy="3024661"/>
          </a:xfrm>
          <a:prstGeom prst="rect">
            <a:avLst/>
          </a:prstGeom>
        </p:spPr>
      </p:pic>
      <p:pic>
        <p:nvPicPr>
          <p:cNvPr id="12" name="그림 11" descr="시계, 노랑이(가) 표시된 사진&#10;&#10;자동 생성된 설명">
            <a:extLst>
              <a:ext uri="{FF2B5EF4-FFF2-40B4-BE49-F238E27FC236}">
                <a16:creationId xmlns:a16="http://schemas.microsoft.com/office/drawing/2014/main" id="{D634FA74-CF9B-2106-E8E4-CBAB74E10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06" y="1789841"/>
            <a:ext cx="1829055" cy="17337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1DD06E-080B-D86D-4065-8BA235AE8216}"/>
              </a:ext>
            </a:extLst>
          </p:cNvPr>
          <p:cNvSpPr txBox="1"/>
          <p:nvPr/>
        </p:nvSpPr>
        <p:spPr>
          <a:xfrm>
            <a:off x="3146763" y="1540032"/>
            <a:ext cx="1829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타자 선수 스킬 </a:t>
            </a:r>
            <a:r>
              <a:rPr lang="en-US" altLang="ko-KR" sz="1100" dirty="0"/>
              <a:t>UI&gt;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CCB31-3821-6BEE-5E0E-584BAF37A96A}"/>
              </a:ext>
            </a:extLst>
          </p:cNvPr>
          <p:cNvSpPr txBox="1"/>
          <p:nvPr/>
        </p:nvSpPr>
        <p:spPr>
          <a:xfrm>
            <a:off x="6275181" y="4702649"/>
            <a:ext cx="1829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스킬 이펙트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16" name="그림 15" descr="크리스마스 트리, 스크린샷, 그린이(가) 표시된 사진&#10;&#10;자동 생성된 설명">
            <a:extLst>
              <a:ext uri="{FF2B5EF4-FFF2-40B4-BE49-F238E27FC236}">
                <a16:creationId xmlns:a16="http://schemas.microsoft.com/office/drawing/2014/main" id="{9D3198D5-1819-5330-D668-F544C8896A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950" y="1950191"/>
            <a:ext cx="3307363" cy="17987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173841-D46F-1701-D174-6AED40B1155C}"/>
              </a:ext>
            </a:extLst>
          </p:cNvPr>
          <p:cNvSpPr txBox="1"/>
          <p:nvPr/>
        </p:nvSpPr>
        <p:spPr>
          <a:xfrm>
            <a:off x="687897" y="4878414"/>
            <a:ext cx="1014229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</a:t>
            </a:r>
            <a:r>
              <a:rPr lang="ko-KR" altLang="en-US" sz="2000" b="1" dirty="0"/>
              <a:t>타자</a:t>
            </a:r>
            <a:r>
              <a:rPr lang="en-US" altLang="ko-KR" sz="2000" b="1" dirty="0"/>
              <a:t>]</a:t>
            </a:r>
            <a:r>
              <a:rPr lang="en-US" altLang="ko-KR" sz="2000" dirty="0"/>
              <a:t> </a:t>
            </a:r>
            <a:r>
              <a:rPr lang="ko-KR" altLang="en-US" sz="2000" dirty="0"/>
              <a:t>플레이</a:t>
            </a:r>
            <a:endParaRPr lang="en-US" altLang="ko-KR" sz="2000" dirty="0"/>
          </a:p>
          <a:p>
            <a:r>
              <a:rPr lang="en-US" altLang="ko-KR" dirty="0"/>
              <a:t>1. </a:t>
            </a:r>
            <a:r>
              <a:rPr lang="ko-KR" altLang="en-US" b="1" dirty="0"/>
              <a:t>박자에 맞게</a:t>
            </a:r>
            <a:r>
              <a:rPr lang="ko-KR" altLang="en-US" dirty="0"/>
              <a:t> 야구 배트를 휘둘러 </a:t>
            </a:r>
            <a:r>
              <a:rPr lang="ko-KR" altLang="en-US" b="1" dirty="0" err="1"/>
              <a:t>타격감</a:t>
            </a:r>
            <a:r>
              <a:rPr lang="ko-KR" altLang="en-US" b="1" dirty="0"/>
              <a:t> 있게 안타</a:t>
            </a:r>
            <a:r>
              <a:rPr lang="en-US" altLang="ko-KR" b="1" dirty="0"/>
              <a:t>/</a:t>
            </a:r>
            <a:r>
              <a:rPr lang="ko-KR" altLang="en-US" b="1" dirty="0"/>
              <a:t>홈런</a:t>
            </a:r>
            <a:r>
              <a:rPr lang="ko-KR" altLang="en-US" dirty="0"/>
              <a:t>을 노리자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경기중 </a:t>
            </a:r>
            <a:r>
              <a:rPr lang="en-US" altLang="ko-KR" dirty="0"/>
              <a:t>1~2</a:t>
            </a:r>
            <a:r>
              <a:rPr lang="ko-KR" altLang="en-US" dirty="0"/>
              <a:t>번 캐릭터의</a:t>
            </a:r>
            <a:r>
              <a:rPr lang="ko-KR" altLang="en-US" b="1" dirty="0"/>
              <a:t> 모든 </a:t>
            </a:r>
            <a:r>
              <a:rPr lang="en-US" altLang="ko-KR" b="1" dirty="0"/>
              <a:t>STATUS</a:t>
            </a:r>
            <a:r>
              <a:rPr lang="ko-KR" altLang="en-US" b="1" dirty="0"/>
              <a:t>를 일시적으로 올려주는 스킬</a:t>
            </a:r>
            <a:r>
              <a:rPr lang="ko-KR" altLang="en-US" dirty="0"/>
              <a:t>을 활용해 홈런을 노리자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3. </a:t>
            </a:r>
            <a:r>
              <a:rPr lang="ko-KR" altLang="en-US" b="1" dirty="0"/>
              <a:t>번트 혹은 도루 시스템</a:t>
            </a:r>
            <a:r>
              <a:rPr lang="ko-KR" altLang="en-US" dirty="0"/>
              <a:t>을 이용한 전략적 요소를 사용해 게임에서 승리하자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0B23A-AB16-5CBB-10A4-E61B61D7B0C5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예상 게임 흐름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E34F63-590C-97E3-D116-038364E6F410}"/>
              </a:ext>
            </a:extLst>
          </p:cNvPr>
          <p:cNvCxnSpPr/>
          <p:nvPr/>
        </p:nvCxnSpPr>
        <p:spPr>
          <a:xfrm flipH="1">
            <a:off x="1577130" y="3934437"/>
            <a:ext cx="713064" cy="6291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FE3D303-1D99-6C35-DCAB-28C405E304F3}"/>
              </a:ext>
            </a:extLst>
          </p:cNvPr>
          <p:cNvCxnSpPr>
            <a:cxnSpLocks/>
          </p:cNvCxnSpPr>
          <p:nvPr/>
        </p:nvCxnSpPr>
        <p:spPr>
          <a:xfrm flipH="1">
            <a:off x="1229360" y="4563611"/>
            <a:ext cx="3565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1EA3B4-8CC9-40CB-D61B-F1FCFF4DA102}"/>
              </a:ext>
            </a:extLst>
          </p:cNvPr>
          <p:cNvSpPr/>
          <p:nvPr/>
        </p:nvSpPr>
        <p:spPr>
          <a:xfrm>
            <a:off x="360726" y="4411550"/>
            <a:ext cx="1092177" cy="466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공 던지면 리듬 박자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게임예상흐름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i="1" dirty="0">
                <a:solidFill>
                  <a:schemeClr val="bg1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</a:rPr>
              <a:t>인 게임 화면 구성도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DA70B-3F6A-5600-760D-4694F78A8C42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2) </a:t>
            </a:r>
            <a:r>
              <a:rPr lang="ko-KR" altLang="en-US" sz="3600" b="1" i="1" dirty="0"/>
              <a:t>예상 게임 흐름</a:t>
            </a:r>
          </a:p>
        </p:txBody>
      </p:sp>
      <p:pic>
        <p:nvPicPr>
          <p:cNvPr id="6" name="그림 5" descr="만화 영화, 소설, 애니메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4D7ACA11-7142-2266-0D8E-2376C2661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50" y="1944663"/>
            <a:ext cx="1764289" cy="991939"/>
          </a:xfrm>
          <a:prstGeom prst="rect">
            <a:avLst/>
          </a:prstGeom>
        </p:spPr>
      </p:pic>
      <p:pic>
        <p:nvPicPr>
          <p:cNvPr id="9" name="그림 8" descr="텍스트, 스크린샷, 마조렐 블루, 일렉트릭 블루이(가) 표시된 사진&#10;&#10;자동 생성된 설명">
            <a:extLst>
              <a:ext uri="{FF2B5EF4-FFF2-40B4-BE49-F238E27FC236}">
                <a16:creationId xmlns:a16="http://schemas.microsoft.com/office/drawing/2014/main" id="{8F00A6F9-4866-0EE8-7907-AD26EF60F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94" y="1944664"/>
            <a:ext cx="1764289" cy="9919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BFE99D-9F49-0F1B-BF60-9B03C4C33FEC}"/>
              </a:ext>
            </a:extLst>
          </p:cNvPr>
          <p:cNvSpPr txBox="1"/>
          <p:nvPr/>
        </p:nvSpPr>
        <p:spPr>
          <a:xfrm>
            <a:off x="704950" y="2936603"/>
            <a:ext cx="1764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게임시작 화면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56721-336A-74A0-B86D-470E9BAF397A}"/>
              </a:ext>
            </a:extLst>
          </p:cNvPr>
          <p:cNvSpPr txBox="1"/>
          <p:nvPr/>
        </p:nvSpPr>
        <p:spPr>
          <a:xfrm>
            <a:off x="2946294" y="2936603"/>
            <a:ext cx="1764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게임 옵션 선택 화면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팀 선택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투수 플레이</a:t>
            </a:r>
            <a:r>
              <a:rPr lang="en-US" altLang="ko-KR" sz="1100" dirty="0"/>
              <a:t>or</a:t>
            </a:r>
            <a:r>
              <a:rPr lang="ko-KR" altLang="en-US" sz="1100" dirty="0"/>
              <a:t>타자 플레이 선택</a:t>
            </a:r>
            <a:endParaRPr lang="en-US" altLang="ko-KR" sz="1100" dirty="0"/>
          </a:p>
        </p:txBody>
      </p:sp>
      <p:pic>
        <p:nvPicPr>
          <p:cNvPr id="14" name="그림 13" descr="텍스트, 스크린샷, 야외, 경기장이(가) 표시된 사진&#10;&#10;자동 생성된 설명">
            <a:extLst>
              <a:ext uri="{FF2B5EF4-FFF2-40B4-BE49-F238E27FC236}">
                <a16:creationId xmlns:a16="http://schemas.microsoft.com/office/drawing/2014/main" id="{C3BA2064-7CDB-33E6-137A-459A60ACFA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79" y="1944663"/>
            <a:ext cx="1764289" cy="9919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F9EE3E-A263-47A6-C93A-9918822B4A5B}"/>
              </a:ext>
            </a:extLst>
          </p:cNvPr>
          <p:cNvSpPr txBox="1"/>
          <p:nvPr/>
        </p:nvSpPr>
        <p:spPr>
          <a:xfrm>
            <a:off x="5314879" y="2936603"/>
            <a:ext cx="1764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경기 시작 화면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17" name="그림 16" descr="스크린샷, 만화 영화, 야구, 경기이(가) 표시된 사진&#10;&#10;자동 생성된 설명">
            <a:extLst>
              <a:ext uri="{FF2B5EF4-FFF2-40B4-BE49-F238E27FC236}">
                <a16:creationId xmlns:a16="http://schemas.microsoft.com/office/drawing/2014/main" id="{CE60E2AB-3540-2ECB-0A9D-F5AB32F4C8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3" y="4111475"/>
            <a:ext cx="1764289" cy="98358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2F6F0E-6FD4-3AF7-350C-15A7B5B4284B}"/>
              </a:ext>
            </a:extLst>
          </p:cNvPr>
          <p:cNvCxnSpPr/>
          <p:nvPr/>
        </p:nvCxnSpPr>
        <p:spPr>
          <a:xfrm>
            <a:off x="2598503" y="2423290"/>
            <a:ext cx="2181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4EF4AB-2C9C-F777-78F5-8143B351FB5B}"/>
              </a:ext>
            </a:extLst>
          </p:cNvPr>
          <p:cNvCxnSpPr/>
          <p:nvPr/>
        </p:nvCxnSpPr>
        <p:spPr>
          <a:xfrm>
            <a:off x="4913747" y="2423290"/>
            <a:ext cx="2181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C56397-C0CC-EF06-23B1-BA2E2AC535DF}"/>
              </a:ext>
            </a:extLst>
          </p:cNvPr>
          <p:cNvCxnSpPr/>
          <p:nvPr/>
        </p:nvCxnSpPr>
        <p:spPr>
          <a:xfrm>
            <a:off x="884246" y="5368390"/>
            <a:ext cx="2181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25D055-7CDC-B745-4654-F83C7AB68B3C}"/>
              </a:ext>
            </a:extLst>
          </p:cNvPr>
          <p:cNvSpPr txBox="1"/>
          <p:nvPr/>
        </p:nvSpPr>
        <p:spPr>
          <a:xfrm>
            <a:off x="1500002" y="5132618"/>
            <a:ext cx="1764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투수 플레이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25" name="그림 24" descr="스크린샷, 만화 영화, 장난감, 애니메이션이(가) 표시된 사진&#10;&#10;자동 생성된 설명">
            <a:extLst>
              <a:ext uri="{FF2B5EF4-FFF2-40B4-BE49-F238E27FC236}">
                <a16:creationId xmlns:a16="http://schemas.microsoft.com/office/drawing/2014/main" id="{46E8D63F-F394-3369-5B3A-3AAD5690A6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2" y="5509030"/>
            <a:ext cx="1764289" cy="9835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1C7560-B4CE-51FD-3FF5-57F55BF19EBF}"/>
              </a:ext>
            </a:extLst>
          </p:cNvPr>
          <p:cNvSpPr txBox="1"/>
          <p:nvPr/>
        </p:nvSpPr>
        <p:spPr>
          <a:xfrm>
            <a:off x="1500002" y="6492615"/>
            <a:ext cx="1764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타자 플레이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15FF0C5-4BF2-4DA3-2596-90C359D82D08}"/>
              </a:ext>
            </a:extLst>
          </p:cNvPr>
          <p:cNvCxnSpPr/>
          <p:nvPr/>
        </p:nvCxnSpPr>
        <p:spPr>
          <a:xfrm>
            <a:off x="3509656" y="5318676"/>
            <a:ext cx="2181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3498A3F-0CF6-B357-267F-6559C3C4D71D}"/>
              </a:ext>
            </a:extLst>
          </p:cNvPr>
          <p:cNvSpPr/>
          <p:nvPr/>
        </p:nvSpPr>
        <p:spPr>
          <a:xfrm>
            <a:off x="595893" y="1794721"/>
            <a:ext cx="7105201" cy="19619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5D6041-F3B4-6060-FF1D-34B57B2E27E7}"/>
              </a:ext>
            </a:extLst>
          </p:cNvPr>
          <p:cNvSpPr/>
          <p:nvPr/>
        </p:nvSpPr>
        <p:spPr>
          <a:xfrm>
            <a:off x="595892" y="3931239"/>
            <a:ext cx="7105201" cy="283162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101294-27CC-B058-728C-F37B4917DC5D}"/>
              </a:ext>
            </a:extLst>
          </p:cNvPr>
          <p:cNvSpPr/>
          <p:nvPr/>
        </p:nvSpPr>
        <p:spPr>
          <a:xfrm>
            <a:off x="947956" y="1686187"/>
            <a:ext cx="1650547" cy="178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게임 시작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A5033E-5923-81B2-1BCD-9ACB66D4754D}"/>
              </a:ext>
            </a:extLst>
          </p:cNvPr>
          <p:cNvSpPr/>
          <p:nvPr/>
        </p:nvSpPr>
        <p:spPr>
          <a:xfrm>
            <a:off x="947956" y="3807849"/>
            <a:ext cx="1650547" cy="178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게임 진행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림 32" descr="스크린샷, 만화 영화, 야구, 경기이(가) 표시된 사진&#10;&#10;자동 생성된 설명">
            <a:extLst>
              <a:ext uri="{FF2B5EF4-FFF2-40B4-BE49-F238E27FC236}">
                <a16:creationId xmlns:a16="http://schemas.microsoft.com/office/drawing/2014/main" id="{954A3930-E01C-D3AC-003F-FE4CE49803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86" y="5509030"/>
            <a:ext cx="1764289" cy="9835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7E6EA6-0F4E-F9EB-207F-165DC5F5F3A3}"/>
              </a:ext>
            </a:extLst>
          </p:cNvPr>
          <p:cNvSpPr txBox="1"/>
          <p:nvPr/>
        </p:nvSpPr>
        <p:spPr>
          <a:xfrm>
            <a:off x="3948085" y="6459795"/>
            <a:ext cx="1764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투수 플레이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35" name="그림 34" descr="스크린샷, 만화 영화, 장난감, 애니메이션이(가) 표시된 사진&#10;&#10;자동 생성된 설명">
            <a:extLst>
              <a:ext uri="{FF2B5EF4-FFF2-40B4-BE49-F238E27FC236}">
                <a16:creationId xmlns:a16="http://schemas.microsoft.com/office/drawing/2014/main" id="{04B9FAC1-E583-3218-4701-A02865AEAF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85" y="4111474"/>
            <a:ext cx="1764289" cy="98358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239631C-53F1-604C-7291-55C54308201B}"/>
              </a:ext>
            </a:extLst>
          </p:cNvPr>
          <p:cNvSpPr txBox="1"/>
          <p:nvPr/>
        </p:nvSpPr>
        <p:spPr>
          <a:xfrm>
            <a:off x="3948084" y="5096757"/>
            <a:ext cx="1764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타자 플레이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B9C3B5-EC34-EA37-8BCA-F1172550B3C9}"/>
              </a:ext>
            </a:extLst>
          </p:cNvPr>
          <p:cNvSpPr txBox="1"/>
          <p:nvPr/>
        </p:nvSpPr>
        <p:spPr>
          <a:xfrm>
            <a:off x="5712373" y="5250192"/>
            <a:ext cx="575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or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2E1CE9-FF58-ACA9-1487-EA33908B4924}"/>
              </a:ext>
            </a:extLst>
          </p:cNvPr>
          <p:cNvSpPr txBox="1"/>
          <p:nvPr/>
        </p:nvSpPr>
        <p:spPr>
          <a:xfrm>
            <a:off x="6396167" y="4496582"/>
            <a:ext cx="575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자동 진행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21191D-CA76-C9F5-1189-635FD28CF06A}"/>
              </a:ext>
            </a:extLst>
          </p:cNvPr>
          <p:cNvSpPr txBox="1"/>
          <p:nvPr/>
        </p:nvSpPr>
        <p:spPr>
          <a:xfrm>
            <a:off x="6396166" y="5785378"/>
            <a:ext cx="575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자동 진행</a:t>
            </a:r>
            <a:endParaRPr lang="ko-KR" altLang="en-US" sz="1100" dirty="0"/>
          </a:p>
        </p:txBody>
      </p:sp>
      <p:pic>
        <p:nvPicPr>
          <p:cNvPr id="41" name="그림 40" descr="텍스트, 스크린샷, 멀티미디어, 운영 체제이(가) 표시된 사진&#10;&#10;자동 생성된 설명">
            <a:extLst>
              <a:ext uri="{FF2B5EF4-FFF2-40B4-BE49-F238E27FC236}">
                <a16:creationId xmlns:a16="http://schemas.microsoft.com/office/drawing/2014/main" id="{689F3D2B-34CD-0B17-6AFA-8DA3CD4542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7424" y="1895058"/>
            <a:ext cx="1747486" cy="9919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C0918D3-661B-B578-010A-BC1029279DDB}"/>
              </a:ext>
            </a:extLst>
          </p:cNvPr>
          <p:cNvSpPr txBox="1"/>
          <p:nvPr/>
        </p:nvSpPr>
        <p:spPr>
          <a:xfrm>
            <a:off x="8877424" y="2897400"/>
            <a:ext cx="1764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경기 결과 창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44" name="그림 43" descr="텍스트, 스크린샷, 야구, 사람이(가) 표시된 사진&#10;&#10;자동 생성된 설명">
            <a:extLst>
              <a:ext uri="{FF2B5EF4-FFF2-40B4-BE49-F238E27FC236}">
                <a16:creationId xmlns:a16="http://schemas.microsoft.com/office/drawing/2014/main" id="{AFE9CD5A-1D87-6879-7E63-156B0DD93A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423" y="3429000"/>
            <a:ext cx="1747486" cy="9919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7E81F84-7FAA-BB66-953E-4D61382A6F23}"/>
              </a:ext>
            </a:extLst>
          </p:cNvPr>
          <p:cNvSpPr txBox="1"/>
          <p:nvPr/>
        </p:nvSpPr>
        <p:spPr>
          <a:xfrm>
            <a:off x="8877424" y="4420940"/>
            <a:ext cx="1764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레벨 업 한 캐릭터</a:t>
            </a:r>
            <a:endParaRPr lang="en-US" altLang="ko-KR" sz="1100" dirty="0"/>
          </a:p>
          <a:p>
            <a:pPr algn="ctr"/>
            <a:r>
              <a:rPr lang="en-US" altLang="ko-KR" sz="1100" dirty="0"/>
              <a:t>Status </a:t>
            </a:r>
            <a:r>
              <a:rPr lang="ko-KR" altLang="en-US" sz="1100" dirty="0"/>
              <a:t>올려주기 창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47" name="그림 46" descr="텍스트, 스크린샷, 인간의 얼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047DB45-F30F-0381-451B-BD2340A7FE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422" y="5070284"/>
            <a:ext cx="1747487" cy="9919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177E55-E2FA-8DE6-0882-63C23809C8A6}"/>
              </a:ext>
            </a:extLst>
          </p:cNvPr>
          <p:cNvSpPr txBox="1"/>
          <p:nvPr/>
        </p:nvSpPr>
        <p:spPr>
          <a:xfrm>
            <a:off x="8877424" y="6095449"/>
            <a:ext cx="1764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게임 다시하기 </a:t>
            </a:r>
            <a:endParaRPr lang="en-US" altLang="ko-KR" sz="1100" dirty="0"/>
          </a:p>
          <a:p>
            <a:pPr algn="ctr"/>
            <a:r>
              <a:rPr lang="en-US" altLang="ko-KR" sz="1100" dirty="0"/>
              <a:t>or </a:t>
            </a:r>
            <a:r>
              <a:rPr lang="ko-KR" altLang="en-US" sz="1100" dirty="0"/>
              <a:t>종료 창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0DE39E-1A4E-0FB5-8CA1-4039B80BF896}"/>
              </a:ext>
            </a:extLst>
          </p:cNvPr>
          <p:cNvSpPr/>
          <p:nvPr/>
        </p:nvSpPr>
        <p:spPr>
          <a:xfrm>
            <a:off x="8362043" y="1796560"/>
            <a:ext cx="2992207" cy="49248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1CAC802-986E-0C37-E1E4-4E0044A83837}"/>
              </a:ext>
            </a:extLst>
          </p:cNvPr>
          <p:cNvSpPr/>
          <p:nvPr/>
        </p:nvSpPr>
        <p:spPr>
          <a:xfrm>
            <a:off x="9032872" y="1673775"/>
            <a:ext cx="1650547" cy="178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게임 종료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A5EB488-C72D-D60A-D67F-BC2840CE6805}"/>
              </a:ext>
            </a:extLst>
          </p:cNvPr>
          <p:cNvCxnSpPr/>
          <p:nvPr/>
        </p:nvCxnSpPr>
        <p:spPr>
          <a:xfrm>
            <a:off x="7929152" y="5338308"/>
            <a:ext cx="2181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99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15" grpId="0"/>
      <p:bldP spid="23" grpId="0"/>
      <p:bldP spid="26" grpId="0"/>
      <p:bldP spid="34" grpId="0"/>
      <p:bldP spid="36" grpId="0"/>
      <p:bldP spid="37" grpId="0"/>
      <p:bldP spid="38" grpId="0"/>
      <p:bldP spid="39" grpId="0"/>
      <p:bldP spid="42" grpId="0"/>
      <p:bldP spid="45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개발일정</a:t>
            </a:r>
            <a:r>
              <a:rPr lang="en-US" altLang="ko-KR" sz="2000" i="1" kern="0" dirty="0">
                <a:solidFill>
                  <a:prstClr val="white"/>
                </a:solidFill>
              </a:rPr>
              <a:t>.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2E5AE-0748-E1AD-40CC-0BB56D32A943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3) </a:t>
            </a:r>
            <a:r>
              <a:rPr lang="ko-KR" altLang="en-US" sz="3600" b="1" i="1" dirty="0"/>
              <a:t>개발 일정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E21D88E-518A-49E0-D9DF-318AE30D8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816926"/>
              </p:ext>
            </p:extLst>
          </p:nvPr>
        </p:nvGraphicFramePr>
        <p:xfrm>
          <a:off x="1787788" y="1895058"/>
          <a:ext cx="8127999" cy="4407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993">
                  <a:extLst>
                    <a:ext uri="{9D8B030D-6E8A-4147-A177-3AD203B41FA5}">
                      <a16:colId xmlns:a16="http://schemas.microsoft.com/office/drawing/2014/main" val="3745340972"/>
                    </a:ext>
                  </a:extLst>
                </a:gridCol>
                <a:gridCol w="1803633">
                  <a:extLst>
                    <a:ext uri="{9D8B030D-6E8A-4147-A177-3AD203B41FA5}">
                      <a16:colId xmlns:a16="http://schemas.microsoft.com/office/drawing/2014/main" val="1095473912"/>
                    </a:ext>
                  </a:extLst>
                </a:gridCol>
                <a:gridCol w="4388373">
                  <a:extLst>
                    <a:ext uri="{9D8B030D-6E8A-4147-A177-3AD203B41FA5}">
                      <a16:colId xmlns:a16="http://schemas.microsoft.com/office/drawing/2014/main" val="643306523"/>
                    </a:ext>
                  </a:extLst>
                </a:gridCol>
              </a:tblGrid>
              <a:tr h="384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구체 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891044"/>
                  </a:ext>
                </a:extLst>
              </a:tr>
              <a:tr h="384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Resource</a:t>
                      </a:r>
                      <a:r>
                        <a:rPr lang="ko-KR" altLang="en-US" sz="1200" dirty="0"/>
                        <a:t> 수집 </a:t>
                      </a:r>
                      <a:r>
                        <a:rPr lang="en-US" altLang="ko-KR" sz="1200" dirty="0"/>
                        <a:t>&amp; </a:t>
                      </a:r>
                    </a:p>
                    <a:p>
                      <a:pPr latinLnBrk="1"/>
                      <a:r>
                        <a:rPr lang="ko-KR" altLang="en-US" sz="1200" dirty="0"/>
                        <a:t>게임 프레임워크 구성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게임 개발에 사용될 </a:t>
                      </a:r>
                      <a:r>
                        <a:rPr lang="en-US" altLang="ko-KR" sz="1200" dirty="0"/>
                        <a:t>Resource </a:t>
                      </a:r>
                      <a:r>
                        <a:rPr lang="ko-KR" altLang="en-US" sz="1200" dirty="0"/>
                        <a:t>수집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게임 개발에 앞서 구성도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클래스 다이어그램 검토 및 생성하기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831812"/>
                  </a:ext>
                </a:extLst>
              </a:tr>
              <a:tr h="384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초기 시스템 구현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게임시작</a:t>
                      </a:r>
                      <a:r>
                        <a:rPr lang="en-US" altLang="ko-KR" sz="1200" dirty="0"/>
                        <a:t>-&gt;</a:t>
                      </a:r>
                      <a:r>
                        <a:rPr lang="ko-KR" altLang="en-US" sz="1200" dirty="0"/>
                        <a:t>팀 선택</a:t>
                      </a:r>
                      <a:r>
                        <a:rPr lang="en-US" altLang="ko-KR" sz="1200" dirty="0"/>
                        <a:t>-&gt;</a:t>
                      </a:r>
                      <a:r>
                        <a:rPr lang="ko-KR" altLang="en-US" sz="1200" dirty="0"/>
                        <a:t>게임 입장 구현하기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게임 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게임 시스템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구현하기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스트라이크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아웃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안타 등등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437373"/>
                  </a:ext>
                </a:extLst>
              </a:tr>
              <a:tr h="384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투수 플레이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 err="1"/>
                        <a:t>구종</a:t>
                      </a:r>
                      <a:r>
                        <a:rPr lang="ko-KR" altLang="en-US" sz="1200" dirty="0"/>
                        <a:t> 선택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던질 위치 선택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게이지 시스템 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 err="1"/>
                        <a:t>구종에</a:t>
                      </a:r>
                      <a:r>
                        <a:rPr lang="ko-KR" altLang="en-US" sz="1200" dirty="0"/>
                        <a:t> 따른 각기 다른 애니메이션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59813"/>
                  </a:ext>
                </a:extLst>
              </a:tr>
              <a:tr h="384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타자 플레이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상대 투수 </a:t>
                      </a:r>
                      <a:r>
                        <a:rPr lang="en-US" altLang="ko-KR" sz="1200" dirty="0"/>
                        <a:t>AI</a:t>
                      </a:r>
                      <a:r>
                        <a:rPr lang="ko-KR" altLang="en-US" sz="1200" dirty="0"/>
                        <a:t>가 공을 던질 때 리듬 박자 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박자에 맞춰서 입력 올 때 처리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211899"/>
                  </a:ext>
                </a:extLst>
              </a:tr>
              <a:tr h="384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타자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투수 스킬 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게임 </a:t>
                      </a:r>
                      <a:r>
                        <a:rPr lang="en-US" altLang="ko-KR" sz="1200" dirty="0"/>
                        <a:t>AI </a:t>
                      </a:r>
                      <a:r>
                        <a:rPr lang="ko-KR" altLang="en-US" sz="1200" dirty="0"/>
                        <a:t>구현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타자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투수의 </a:t>
                      </a:r>
                      <a:r>
                        <a:rPr lang="en-US" altLang="ko-KR" sz="1200" dirty="0"/>
                        <a:t>Status</a:t>
                      </a:r>
                      <a:r>
                        <a:rPr lang="ko-KR" altLang="en-US" sz="1200" dirty="0"/>
                        <a:t>를 올려주는 스킬 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안타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홈런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 err="1"/>
                        <a:t>뜬볼에</a:t>
                      </a:r>
                      <a:r>
                        <a:rPr lang="ko-KR" altLang="en-US" sz="1200" dirty="0"/>
                        <a:t> 등등에 따른 </a:t>
                      </a:r>
                      <a:r>
                        <a:rPr lang="en-US" altLang="ko-KR" sz="1200" dirty="0"/>
                        <a:t>AI </a:t>
                      </a:r>
                      <a:r>
                        <a:rPr lang="ko-KR" altLang="en-US" sz="1200" dirty="0"/>
                        <a:t>처리 구현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658084"/>
                  </a:ext>
                </a:extLst>
              </a:tr>
              <a:tr h="384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</a:t>
                      </a:r>
                      <a:r>
                        <a:rPr lang="en-US" altLang="ko-KR" sz="1200" dirty="0"/>
                        <a:t>AI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타자 </a:t>
                      </a:r>
                      <a:r>
                        <a:rPr lang="en-US" altLang="ko-KR" sz="1200" dirty="0"/>
                        <a:t>AI </a:t>
                      </a:r>
                      <a:r>
                        <a:rPr lang="ko-KR" altLang="en-US" sz="1200" dirty="0"/>
                        <a:t>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안타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홈런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 err="1"/>
                        <a:t>뜬볼에</a:t>
                      </a:r>
                      <a:r>
                        <a:rPr lang="ko-KR" altLang="en-US" sz="1200" dirty="0"/>
                        <a:t> 등등에 따른 </a:t>
                      </a:r>
                      <a:r>
                        <a:rPr lang="en-US" altLang="ko-KR" sz="1200" dirty="0"/>
                        <a:t>AI </a:t>
                      </a:r>
                      <a:r>
                        <a:rPr lang="ko-KR" altLang="en-US" sz="1200" dirty="0"/>
                        <a:t>처리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434173"/>
                  </a:ext>
                </a:extLst>
              </a:tr>
              <a:tr h="384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마무리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게임 결과 창 구현하기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캐릭터 </a:t>
                      </a:r>
                      <a:r>
                        <a:rPr lang="en-US" altLang="ko-KR" sz="1200" dirty="0"/>
                        <a:t>Status </a:t>
                      </a:r>
                      <a:r>
                        <a:rPr lang="ko-KR" altLang="en-US" sz="1200" dirty="0"/>
                        <a:t>올리기 구현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게임 다시하기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종료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3205"/>
                  </a:ext>
                </a:extLst>
              </a:tr>
              <a:tr h="384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코드 </a:t>
                      </a:r>
                      <a:r>
                        <a:rPr lang="ko-KR" altLang="en-US" sz="1200" dirty="0" err="1"/>
                        <a:t>리펙토링</a:t>
                      </a:r>
                      <a:r>
                        <a:rPr lang="ko-KR" altLang="en-US" sz="1200" dirty="0"/>
                        <a:t> 및 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전체 코드 </a:t>
                      </a:r>
                      <a:r>
                        <a:rPr lang="ko-KR" altLang="en-US" sz="1200" dirty="0" err="1"/>
                        <a:t>리펙토링</a:t>
                      </a:r>
                      <a:r>
                        <a:rPr lang="ko-KR" altLang="en-US" sz="1200" dirty="0"/>
                        <a:t> 및 버그 수정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못다한 내용 추가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1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45C8DC"/>
            </a:gs>
            <a:gs pos="1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67329" y="136595"/>
            <a:ext cx="972906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atinLnBrk="0">
              <a:defRPr/>
            </a:pPr>
            <a:r>
              <a:rPr lang="ko-KR" altLang="en-US" sz="2000" i="1" kern="0" dirty="0">
                <a:solidFill>
                  <a:prstClr val="white"/>
                </a:solidFill>
              </a:rPr>
              <a:t>그 외 계획</a:t>
            </a:r>
            <a:r>
              <a:rPr lang="en-US" altLang="ko-KR" sz="2000" i="1" kern="0" dirty="0">
                <a:solidFill>
                  <a:prstClr val="white"/>
                </a:solidFill>
              </a:rPr>
              <a:t>. </a:t>
            </a:r>
            <a:r>
              <a:rPr lang="ko-KR" altLang="en-US" sz="2000" i="1" kern="0" dirty="0">
                <a:solidFill>
                  <a:prstClr val="white"/>
                </a:solidFill>
              </a:rPr>
              <a:t>디테일 한 게임 요소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4400" i="1" kern="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92200" y="1078722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B9A6C-7D11-C758-B37B-4070F9555027}"/>
              </a:ext>
            </a:extLst>
          </p:cNvPr>
          <p:cNvSpPr txBox="1"/>
          <p:nvPr/>
        </p:nvSpPr>
        <p:spPr>
          <a:xfrm>
            <a:off x="267329" y="892716"/>
            <a:ext cx="964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/>
              <a:t>4) </a:t>
            </a:r>
            <a:r>
              <a:rPr lang="ko-KR" altLang="en-US" sz="3600" b="1" i="1" dirty="0"/>
              <a:t>그 외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E08C9-C203-A2C7-E4D8-979C075EB3C3}"/>
              </a:ext>
            </a:extLst>
          </p:cNvPr>
          <p:cNvSpPr txBox="1"/>
          <p:nvPr/>
        </p:nvSpPr>
        <p:spPr>
          <a:xfrm>
            <a:off x="902270" y="1727376"/>
            <a:ext cx="2012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STATUS </a:t>
            </a:r>
            <a:r>
              <a:rPr lang="ko-KR" altLang="en-US" sz="2400" b="1" dirty="0"/>
              <a:t>상세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C6E0A92-C6A3-B5B3-CA91-EFEAFAED6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418094"/>
              </p:ext>
            </p:extLst>
          </p:nvPr>
        </p:nvGraphicFramePr>
        <p:xfrm>
          <a:off x="1165860" y="2539346"/>
          <a:ext cx="420288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7018">
                  <a:extLst>
                    <a:ext uri="{9D8B030D-6E8A-4147-A177-3AD203B41FA5}">
                      <a16:colId xmlns:a16="http://schemas.microsoft.com/office/drawing/2014/main" val="3286138072"/>
                    </a:ext>
                  </a:extLst>
                </a:gridCol>
                <a:gridCol w="718043">
                  <a:extLst>
                    <a:ext uri="{9D8B030D-6E8A-4147-A177-3AD203B41FA5}">
                      <a16:colId xmlns:a16="http://schemas.microsoft.com/office/drawing/2014/main" val="2615999460"/>
                    </a:ext>
                  </a:extLst>
                </a:gridCol>
                <a:gridCol w="2717825">
                  <a:extLst>
                    <a:ext uri="{9D8B030D-6E8A-4147-A177-3AD203B41FA5}">
                      <a16:colId xmlns:a16="http://schemas.microsoft.com/office/drawing/2014/main" val="278537015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STATUS_</a:t>
                      </a:r>
                      <a:r>
                        <a:rPr lang="ko-KR" altLang="en-US" sz="1200" dirty="0"/>
                        <a:t>타자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히트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생성된 박자 리듬에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SPACE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키를 누를 때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offset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을 </a:t>
                      </a:r>
                      <a:r>
                        <a:rPr lang="ko-KR" altLang="en-US" sz="1200" dirty="0" err="1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줄어줌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87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공을 히트했을 때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공이 날라가는 거리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속도를 결정함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370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루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2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루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3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루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홈으로 슬라이딩 시 </a:t>
                      </a:r>
                      <a:endParaRPr lang="en-US" altLang="ko-KR" sz="120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순간적인 가속도를 결정한다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392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루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2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루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3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루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홈으로 이동 시 캐릭터의 속도를 결정한다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2160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5813B42-1B40-0D1A-347D-B62C61D08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78989"/>
              </p:ext>
            </p:extLst>
          </p:nvPr>
        </p:nvGraphicFramePr>
        <p:xfrm>
          <a:off x="6096000" y="2539346"/>
          <a:ext cx="4202886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7018">
                  <a:extLst>
                    <a:ext uri="{9D8B030D-6E8A-4147-A177-3AD203B41FA5}">
                      <a16:colId xmlns:a16="http://schemas.microsoft.com/office/drawing/2014/main" val="3286138072"/>
                    </a:ext>
                  </a:extLst>
                </a:gridCol>
                <a:gridCol w="713065">
                  <a:extLst>
                    <a:ext uri="{9D8B030D-6E8A-4147-A177-3AD203B41FA5}">
                      <a16:colId xmlns:a16="http://schemas.microsoft.com/office/drawing/2014/main" val="2615999460"/>
                    </a:ext>
                  </a:extLst>
                </a:gridCol>
                <a:gridCol w="2722803">
                  <a:extLst>
                    <a:ext uri="{9D8B030D-6E8A-4147-A177-3AD203B41FA5}">
                      <a16:colId xmlns:a16="http://schemas.microsoft.com/office/drawing/2014/main" val="278537015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STATUS_</a:t>
                      </a:r>
                      <a:r>
                        <a:rPr lang="ko-KR" altLang="en-US" sz="1200" dirty="0"/>
                        <a:t>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제구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던질 공을 위치를 선택할 때 실제로 던져지는 위치와의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offset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을 결정한다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▶제구 능력치가 높을 수록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offset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이 </a:t>
                      </a:r>
                      <a:r>
                        <a:rPr lang="ko-KR" altLang="en-US" sz="1200" dirty="0" err="1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줄어듬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87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게이지를 통해 공의 파워가 설정될 때 그 파워 간의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offset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을 결정 함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게이지를 풀로 채워도 그 파워가 구속 능력치가 높으면 던져지는 공의 위치가 이상하게 바뀜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370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직구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커브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포크 볼을 던질 때 수행할 수 있는 능력</a:t>
                      </a:r>
                      <a:endParaRPr lang="en-US" altLang="ko-KR" sz="120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변화 능력치가 낮으면 커브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포크 볼을 던질 때 던져지는 공의 위치 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offset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이 올라감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392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▶ 체력이 낮아지면 제구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구속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변화 중에 한 가지 능력이 일시적으로 감소된다</a:t>
                      </a:r>
                      <a:r>
                        <a:rPr lang="en-US" altLang="ko-KR" sz="120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21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54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4657</TotalTime>
  <Words>1476</Words>
  <Application>Microsoft Office PowerPoint</Application>
  <PresentationFormat>와이드스크린</PresentationFormat>
  <Paragraphs>216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-apple-system</vt:lpstr>
      <vt:lpstr>맑은 고딕</vt:lpstr>
      <vt:lpstr>조선일보명조</vt:lpstr>
      <vt:lpstr>Arial</vt:lpstr>
      <vt:lpstr>Open Sans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의환 이</cp:lastModifiedBy>
  <cp:revision>783</cp:revision>
  <dcterms:created xsi:type="dcterms:W3CDTF">2019-06-05T05:22:16Z</dcterms:created>
  <dcterms:modified xsi:type="dcterms:W3CDTF">2023-10-14T09:12:33Z</dcterms:modified>
</cp:coreProperties>
</file>